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3" r:id="rId2"/>
    <p:sldId id="274" r:id="rId3"/>
    <p:sldId id="275" r:id="rId4"/>
    <p:sldId id="276" r:id="rId5"/>
    <p:sldId id="277" r:id="rId6"/>
    <p:sldId id="281" r:id="rId7"/>
    <p:sldId id="278" r:id="rId8"/>
    <p:sldId id="279" r:id="rId9"/>
    <p:sldId id="280" r:id="rId10"/>
    <p:sldId id="282" r:id="rId11"/>
    <p:sldId id="283" r:id="rId12"/>
    <p:sldId id="284" r:id="rId13"/>
  </p:sldIdLst>
  <p:sldSz cx="7200900" cy="10333038"/>
  <p:notesSz cx="9939338" cy="6807200"/>
  <p:defaultTextStyle>
    <a:defPPr>
      <a:defRPr lang="ja-JP"/>
    </a:defPPr>
    <a:lvl1pPr marL="0" algn="l" defTabSz="956371" rtl="0" eaLnBrk="1" latinLnBrk="0" hangingPunct="1">
      <a:defRPr kumimoji="1" sz="1900" kern="1200">
        <a:solidFill>
          <a:schemeClr val="tx1"/>
        </a:solidFill>
        <a:latin typeface="+mn-lt"/>
        <a:ea typeface="+mn-ea"/>
        <a:cs typeface="+mn-cs"/>
      </a:defRPr>
    </a:lvl1pPr>
    <a:lvl2pPr marL="478185" algn="l" defTabSz="956371" rtl="0" eaLnBrk="1" latinLnBrk="0" hangingPunct="1">
      <a:defRPr kumimoji="1" sz="1900" kern="1200">
        <a:solidFill>
          <a:schemeClr val="tx1"/>
        </a:solidFill>
        <a:latin typeface="+mn-lt"/>
        <a:ea typeface="+mn-ea"/>
        <a:cs typeface="+mn-cs"/>
      </a:defRPr>
    </a:lvl2pPr>
    <a:lvl3pPr marL="956371" algn="l" defTabSz="956371" rtl="0" eaLnBrk="1" latinLnBrk="0" hangingPunct="1">
      <a:defRPr kumimoji="1" sz="1900" kern="1200">
        <a:solidFill>
          <a:schemeClr val="tx1"/>
        </a:solidFill>
        <a:latin typeface="+mn-lt"/>
        <a:ea typeface="+mn-ea"/>
        <a:cs typeface="+mn-cs"/>
      </a:defRPr>
    </a:lvl3pPr>
    <a:lvl4pPr marL="1434556" algn="l" defTabSz="956371" rtl="0" eaLnBrk="1" latinLnBrk="0" hangingPunct="1">
      <a:defRPr kumimoji="1" sz="1900" kern="1200">
        <a:solidFill>
          <a:schemeClr val="tx1"/>
        </a:solidFill>
        <a:latin typeface="+mn-lt"/>
        <a:ea typeface="+mn-ea"/>
        <a:cs typeface="+mn-cs"/>
      </a:defRPr>
    </a:lvl4pPr>
    <a:lvl5pPr marL="1912742" algn="l" defTabSz="956371" rtl="0" eaLnBrk="1" latinLnBrk="0" hangingPunct="1">
      <a:defRPr kumimoji="1" sz="1900" kern="1200">
        <a:solidFill>
          <a:schemeClr val="tx1"/>
        </a:solidFill>
        <a:latin typeface="+mn-lt"/>
        <a:ea typeface="+mn-ea"/>
        <a:cs typeface="+mn-cs"/>
      </a:defRPr>
    </a:lvl5pPr>
    <a:lvl6pPr marL="2390927" algn="l" defTabSz="956371" rtl="0" eaLnBrk="1" latinLnBrk="0" hangingPunct="1">
      <a:defRPr kumimoji="1" sz="1900" kern="1200">
        <a:solidFill>
          <a:schemeClr val="tx1"/>
        </a:solidFill>
        <a:latin typeface="+mn-lt"/>
        <a:ea typeface="+mn-ea"/>
        <a:cs typeface="+mn-cs"/>
      </a:defRPr>
    </a:lvl6pPr>
    <a:lvl7pPr marL="2869113" algn="l" defTabSz="956371" rtl="0" eaLnBrk="1" latinLnBrk="0" hangingPunct="1">
      <a:defRPr kumimoji="1" sz="1900" kern="1200">
        <a:solidFill>
          <a:schemeClr val="tx1"/>
        </a:solidFill>
        <a:latin typeface="+mn-lt"/>
        <a:ea typeface="+mn-ea"/>
        <a:cs typeface="+mn-cs"/>
      </a:defRPr>
    </a:lvl7pPr>
    <a:lvl8pPr marL="3347298" algn="l" defTabSz="956371" rtl="0" eaLnBrk="1" latinLnBrk="0" hangingPunct="1">
      <a:defRPr kumimoji="1" sz="1900" kern="1200">
        <a:solidFill>
          <a:schemeClr val="tx1"/>
        </a:solidFill>
        <a:latin typeface="+mn-lt"/>
        <a:ea typeface="+mn-ea"/>
        <a:cs typeface="+mn-cs"/>
      </a:defRPr>
    </a:lvl8pPr>
    <a:lvl9pPr marL="3825484" algn="l" defTabSz="956371" rtl="0" eaLnBrk="1" latinLnBrk="0" hangingPunct="1">
      <a:defRPr kumimoji="1"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CC"/>
    <a:srgbClr val="FF9933"/>
    <a:srgbClr val="F79646"/>
    <a:srgbClr val="FFFFCC"/>
    <a:srgbClr val="B9FFAF"/>
    <a:srgbClr val="00CC99"/>
    <a:srgbClr val="00FF99"/>
    <a:srgbClr val="0099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36" autoAdjust="0"/>
    <p:restoredTop sz="94660"/>
  </p:normalViewPr>
  <p:slideViewPr>
    <p:cSldViewPr>
      <p:cViewPr>
        <p:scale>
          <a:sx n="66" d="100"/>
          <a:sy n="66" d="100"/>
        </p:scale>
        <p:origin x="-2076" y="72"/>
      </p:cViewPr>
      <p:guideLst>
        <p:guide orient="horz" pos="3255"/>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030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0306"/>
          </a:xfrm>
          <a:prstGeom prst="rect">
            <a:avLst/>
          </a:prstGeom>
        </p:spPr>
        <p:txBody>
          <a:bodyPr vert="horz" lIns="91440" tIns="45720" rIns="91440" bIns="45720" rtlCol="0"/>
          <a:lstStyle>
            <a:lvl1pPr algn="r">
              <a:defRPr sz="1200"/>
            </a:lvl1pPr>
          </a:lstStyle>
          <a:p>
            <a:fld id="{BAF67A04-CBF4-4F38-A9A2-362767C8D630}" type="datetimeFigureOut">
              <a:rPr kumimoji="1" lang="ja-JP" altLang="en-US" smtClean="0"/>
              <a:t>2014/11/13</a:t>
            </a:fld>
            <a:endParaRPr kumimoji="1" lang="ja-JP" altLang="en-US"/>
          </a:p>
        </p:txBody>
      </p:sp>
      <p:sp>
        <p:nvSpPr>
          <p:cNvPr id="4" name="フッター プレースホルダー 3"/>
          <p:cNvSpPr>
            <a:spLocks noGrp="1"/>
          </p:cNvSpPr>
          <p:nvPr>
            <p:ph type="ftr" sz="quarter" idx="2"/>
          </p:nvPr>
        </p:nvSpPr>
        <p:spPr>
          <a:xfrm>
            <a:off x="1" y="6465808"/>
            <a:ext cx="4306737" cy="34030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8"/>
            <a:ext cx="4306737" cy="340305"/>
          </a:xfrm>
          <a:prstGeom prst="rect">
            <a:avLst/>
          </a:prstGeom>
        </p:spPr>
        <p:txBody>
          <a:bodyPr vert="horz" lIns="91440" tIns="45720" rIns="91440" bIns="45720" rtlCol="0" anchor="b"/>
          <a:lstStyle>
            <a:lvl1pPr algn="r">
              <a:defRPr sz="1200"/>
            </a:lvl1pPr>
          </a:lstStyle>
          <a:p>
            <a:fld id="{DE95002B-2055-4DFC-A878-161D78C0B4D5}" type="slidenum">
              <a:rPr kumimoji="1" lang="ja-JP" altLang="en-US" smtClean="0"/>
              <a:t>‹#›</a:t>
            </a:fld>
            <a:endParaRPr kumimoji="1" lang="ja-JP" altLang="en-US"/>
          </a:p>
        </p:txBody>
      </p:sp>
    </p:spTree>
    <p:extLst>
      <p:ext uri="{BB962C8B-B14F-4D97-AF65-F5344CB8AC3E}">
        <p14:creationId xmlns:p14="http://schemas.microsoft.com/office/powerpoint/2010/main" val="296044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030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84" y="0"/>
            <a:ext cx="4306737" cy="340306"/>
          </a:xfrm>
          <a:prstGeom prst="rect">
            <a:avLst/>
          </a:prstGeom>
        </p:spPr>
        <p:txBody>
          <a:bodyPr vert="horz" lIns="91440" tIns="45720" rIns="91440" bIns="45720" rtlCol="0"/>
          <a:lstStyle>
            <a:lvl1pPr algn="r">
              <a:defRPr sz="1200"/>
            </a:lvl1pPr>
          </a:lstStyle>
          <a:p>
            <a:fld id="{284A8D39-1B1F-41A5-A7F9-0BA2327D36D8}" type="datetimeFigureOut">
              <a:rPr kumimoji="1" lang="ja-JP" altLang="en-US" smtClean="0"/>
              <a:t>2014/11/13</a:t>
            </a:fld>
            <a:endParaRPr kumimoji="1" lang="ja-JP" altLang="en-US"/>
          </a:p>
        </p:txBody>
      </p:sp>
      <p:sp>
        <p:nvSpPr>
          <p:cNvPr id="4" name="スライド イメージ プレースホルダー 3"/>
          <p:cNvSpPr>
            <a:spLocks noGrp="1" noRot="1" noChangeAspect="1"/>
          </p:cNvSpPr>
          <p:nvPr>
            <p:ph type="sldImg" idx="2"/>
          </p:nvPr>
        </p:nvSpPr>
        <p:spPr>
          <a:xfrm>
            <a:off x="4081463" y="511175"/>
            <a:ext cx="1776412"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399" y="3233447"/>
            <a:ext cx="7950543" cy="306275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65808"/>
            <a:ext cx="4306737" cy="34030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84" y="6465808"/>
            <a:ext cx="4306737" cy="340305"/>
          </a:xfrm>
          <a:prstGeom prst="rect">
            <a:avLst/>
          </a:prstGeom>
        </p:spPr>
        <p:txBody>
          <a:bodyPr vert="horz" lIns="91440" tIns="45720" rIns="91440" bIns="45720" rtlCol="0" anchor="b"/>
          <a:lstStyle>
            <a:lvl1pPr algn="r">
              <a:defRPr sz="1200"/>
            </a:lvl1pPr>
          </a:lstStyle>
          <a:p>
            <a:fld id="{F645B653-2B86-4496-ABD4-373A98B2CEDB}" type="slidenum">
              <a:rPr kumimoji="1" lang="ja-JP" altLang="en-US" smtClean="0"/>
              <a:t>‹#›</a:t>
            </a:fld>
            <a:endParaRPr kumimoji="1" lang="ja-JP" altLang="en-US"/>
          </a:p>
        </p:txBody>
      </p:sp>
    </p:spTree>
    <p:extLst>
      <p:ext uri="{BB962C8B-B14F-4D97-AF65-F5344CB8AC3E}">
        <p14:creationId xmlns:p14="http://schemas.microsoft.com/office/powerpoint/2010/main" val="2511285382"/>
      </p:ext>
    </p:extLst>
  </p:cSld>
  <p:clrMap bg1="lt1" tx1="dk1" bg2="lt2" tx2="dk2" accent1="accent1" accent2="accent2" accent3="accent3" accent4="accent4" accent5="accent5" accent6="accent6" hlink="hlink" folHlink="folHlink"/>
  <p:notesStyle>
    <a:lvl1pPr marL="0" algn="l" defTabSz="956371" rtl="0" eaLnBrk="1" latinLnBrk="0" hangingPunct="1">
      <a:defRPr kumimoji="1" sz="1300" kern="1200">
        <a:solidFill>
          <a:schemeClr val="tx1"/>
        </a:solidFill>
        <a:latin typeface="+mn-lt"/>
        <a:ea typeface="+mn-ea"/>
        <a:cs typeface="+mn-cs"/>
      </a:defRPr>
    </a:lvl1pPr>
    <a:lvl2pPr marL="478185" algn="l" defTabSz="956371" rtl="0" eaLnBrk="1" latinLnBrk="0" hangingPunct="1">
      <a:defRPr kumimoji="1" sz="1300" kern="1200">
        <a:solidFill>
          <a:schemeClr val="tx1"/>
        </a:solidFill>
        <a:latin typeface="+mn-lt"/>
        <a:ea typeface="+mn-ea"/>
        <a:cs typeface="+mn-cs"/>
      </a:defRPr>
    </a:lvl2pPr>
    <a:lvl3pPr marL="956371" algn="l" defTabSz="956371" rtl="0" eaLnBrk="1" latinLnBrk="0" hangingPunct="1">
      <a:defRPr kumimoji="1" sz="1300" kern="1200">
        <a:solidFill>
          <a:schemeClr val="tx1"/>
        </a:solidFill>
        <a:latin typeface="+mn-lt"/>
        <a:ea typeface="+mn-ea"/>
        <a:cs typeface="+mn-cs"/>
      </a:defRPr>
    </a:lvl3pPr>
    <a:lvl4pPr marL="1434556" algn="l" defTabSz="956371" rtl="0" eaLnBrk="1" latinLnBrk="0" hangingPunct="1">
      <a:defRPr kumimoji="1" sz="1300" kern="1200">
        <a:solidFill>
          <a:schemeClr val="tx1"/>
        </a:solidFill>
        <a:latin typeface="+mn-lt"/>
        <a:ea typeface="+mn-ea"/>
        <a:cs typeface="+mn-cs"/>
      </a:defRPr>
    </a:lvl4pPr>
    <a:lvl5pPr marL="1912742" algn="l" defTabSz="956371" rtl="0" eaLnBrk="1" latinLnBrk="0" hangingPunct="1">
      <a:defRPr kumimoji="1" sz="1300" kern="1200">
        <a:solidFill>
          <a:schemeClr val="tx1"/>
        </a:solidFill>
        <a:latin typeface="+mn-lt"/>
        <a:ea typeface="+mn-ea"/>
        <a:cs typeface="+mn-cs"/>
      </a:defRPr>
    </a:lvl5pPr>
    <a:lvl6pPr marL="2390927" algn="l" defTabSz="956371" rtl="0" eaLnBrk="1" latinLnBrk="0" hangingPunct="1">
      <a:defRPr kumimoji="1" sz="1300" kern="1200">
        <a:solidFill>
          <a:schemeClr val="tx1"/>
        </a:solidFill>
        <a:latin typeface="+mn-lt"/>
        <a:ea typeface="+mn-ea"/>
        <a:cs typeface="+mn-cs"/>
      </a:defRPr>
    </a:lvl6pPr>
    <a:lvl7pPr marL="2869113" algn="l" defTabSz="956371" rtl="0" eaLnBrk="1" latinLnBrk="0" hangingPunct="1">
      <a:defRPr kumimoji="1" sz="1300" kern="1200">
        <a:solidFill>
          <a:schemeClr val="tx1"/>
        </a:solidFill>
        <a:latin typeface="+mn-lt"/>
        <a:ea typeface="+mn-ea"/>
        <a:cs typeface="+mn-cs"/>
      </a:defRPr>
    </a:lvl7pPr>
    <a:lvl8pPr marL="3347298" algn="l" defTabSz="956371" rtl="0" eaLnBrk="1" latinLnBrk="0" hangingPunct="1">
      <a:defRPr kumimoji="1" sz="1300" kern="1200">
        <a:solidFill>
          <a:schemeClr val="tx1"/>
        </a:solidFill>
        <a:latin typeface="+mn-lt"/>
        <a:ea typeface="+mn-ea"/>
        <a:cs typeface="+mn-cs"/>
      </a:defRPr>
    </a:lvl8pPr>
    <a:lvl9pPr marL="3825484" algn="l" defTabSz="956371"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81463" y="511175"/>
            <a:ext cx="1776412"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45B653-2B86-4496-ABD4-373A98B2CEDB}" type="slidenum">
              <a:rPr kumimoji="1" lang="ja-JP" altLang="en-US" smtClean="0"/>
              <a:t>3</a:t>
            </a:fld>
            <a:endParaRPr kumimoji="1" lang="ja-JP" altLang="en-US"/>
          </a:p>
        </p:txBody>
      </p:sp>
    </p:spTree>
    <p:extLst>
      <p:ext uri="{BB962C8B-B14F-4D97-AF65-F5344CB8AC3E}">
        <p14:creationId xmlns:p14="http://schemas.microsoft.com/office/powerpoint/2010/main" val="9452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8" y="3209942"/>
            <a:ext cx="6120765" cy="221490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80135" y="5855389"/>
            <a:ext cx="5040630" cy="2640665"/>
          </a:xfrm>
        </p:spPr>
        <p:txBody>
          <a:bodyPr/>
          <a:lstStyle>
            <a:lvl1pPr marL="0" indent="0" algn="ctr">
              <a:buNone/>
              <a:defRPr>
                <a:solidFill>
                  <a:schemeClr val="tx1">
                    <a:tint val="75000"/>
                  </a:schemeClr>
                </a:solidFill>
              </a:defRPr>
            </a:lvl1pPr>
            <a:lvl2pPr marL="478185" indent="0" algn="ctr">
              <a:buNone/>
              <a:defRPr>
                <a:solidFill>
                  <a:schemeClr val="tx1">
                    <a:tint val="75000"/>
                  </a:schemeClr>
                </a:solidFill>
              </a:defRPr>
            </a:lvl2pPr>
            <a:lvl3pPr marL="956371" indent="0" algn="ctr">
              <a:buNone/>
              <a:defRPr>
                <a:solidFill>
                  <a:schemeClr val="tx1">
                    <a:tint val="75000"/>
                  </a:schemeClr>
                </a:solidFill>
              </a:defRPr>
            </a:lvl3pPr>
            <a:lvl4pPr marL="1434556" indent="0" algn="ctr">
              <a:buNone/>
              <a:defRPr>
                <a:solidFill>
                  <a:schemeClr val="tx1">
                    <a:tint val="75000"/>
                  </a:schemeClr>
                </a:solidFill>
              </a:defRPr>
            </a:lvl4pPr>
            <a:lvl5pPr marL="1912742" indent="0" algn="ctr">
              <a:buNone/>
              <a:defRPr>
                <a:solidFill>
                  <a:schemeClr val="tx1">
                    <a:tint val="75000"/>
                  </a:schemeClr>
                </a:solidFill>
              </a:defRPr>
            </a:lvl5pPr>
            <a:lvl6pPr marL="2390927" indent="0" algn="ctr">
              <a:buNone/>
              <a:defRPr>
                <a:solidFill>
                  <a:schemeClr val="tx1">
                    <a:tint val="75000"/>
                  </a:schemeClr>
                </a:solidFill>
              </a:defRPr>
            </a:lvl6pPr>
            <a:lvl7pPr marL="2869113" indent="0" algn="ctr">
              <a:buNone/>
              <a:defRPr>
                <a:solidFill>
                  <a:schemeClr val="tx1">
                    <a:tint val="75000"/>
                  </a:schemeClr>
                </a:solidFill>
              </a:defRPr>
            </a:lvl7pPr>
            <a:lvl8pPr marL="3347298" indent="0" algn="ctr">
              <a:buNone/>
              <a:defRPr>
                <a:solidFill>
                  <a:schemeClr val="tx1">
                    <a:tint val="75000"/>
                  </a:schemeClr>
                </a:solidFill>
              </a:defRPr>
            </a:lvl8pPr>
            <a:lvl9pPr marL="3825484"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219614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280698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915489" y="552532"/>
            <a:ext cx="1215152" cy="11753831"/>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70035" y="552532"/>
            <a:ext cx="3525441" cy="1175383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26721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182170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2" y="6639933"/>
            <a:ext cx="6120765" cy="2052257"/>
          </a:xfrm>
        </p:spPr>
        <p:txBody>
          <a:bodyPr anchor="t"/>
          <a:lstStyle>
            <a:lvl1pPr algn="l">
              <a:defRPr sz="42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68822" y="4379584"/>
            <a:ext cx="6120765" cy="2260350"/>
          </a:xfrm>
        </p:spPr>
        <p:txBody>
          <a:bodyPr anchor="b"/>
          <a:lstStyle>
            <a:lvl1pPr marL="0" indent="0">
              <a:buNone/>
              <a:defRPr sz="2100">
                <a:solidFill>
                  <a:schemeClr val="tx1">
                    <a:tint val="75000"/>
                  </a:schemeClr>
                </a:solidFill>
              </a:defRPr>
            </a:lvl1pPr>
            <a:lvl2pPr marL="478185" indent="0">
              <a:buNone/>
              <a:defRPr sz="1900">
                <a:solidFill>
                  <a:schemeClr val="tx1">
                    <a:tint val="75000"/>
                  </a:schemeClr>
                </a:solidFill>
              </a:defRPr>
            </a:lvl2pPr>
            <a:lvl3pPr marL="956371" indent="0">
              <a:buNone/>
              <a:defRPr sz="1700">
                <a:solidFill>
                  <a:schemeClr val="tx1">
                    <a:tint val="75000"/>
                  </a:schemeClr>
                </a:solidFill>
              </a:defRPr>
            </a:lvl3pPr>
            <a:lvl4pPr marL="1434556" indent="0">
              <a:buNone/>
              <a:defRPr sz="1500">
                <a:solidFill>
                  <a:schemeClr val="tx1">
                    <a:tint val="75000"/>
                  </a:schemeClr>
                </a:solidFill>
              </a:defRPr>
            </a:lvl4pPr>
            <a:lvl5pPr marL="1912742" indent="0">
              <a:buNone/>
              <a:defRPr sz="1500">
                <a:solidFill>
                  <a:schemeClr val="tx1">
                    <a:tint val="75000"/>
                  </a:schemeClr>
                </a:solidFill>
              </a:defRPr>
            </a:lvl5pPr>
            <a:lvl6pPr marL="2390927" indent="0">
              <a:buNone/>
              <a:defRPr sz="1500">
                <a:solidFill>
                  <a:schemeClr val="tx1">
                    <a:tint val="75000"/>
                  </a:schemeClr>
                </a:solidFill>
              </a:defRPr>
            </a:lvl6pPr>
            <a:lvl7pPr marL="2869113" indent="0">
              <a:buNone/>
              <a:defRPr sz="1500">
                <a:solidFill>
                  <a:schemeClr val="tx1">
                    <a:tint val="75000"/>
                  </a:schemeClr>
                </a:solidFill>
              </a:defRPr>
            </a:lvl7pPr>
            <a:lvl8pPr marL="3347298" indent="0">
              <a:buNone/>
              <a:defRPr sz="1500">
                <a:solidFill>
                  <a:schemeClr val="tx1">
                    <a:tint val="75000"/>
                  </a:schemeClr>
                </a:solidFill>
              </a:defRPr>
            </a:lvl8pPr>
            <a:lvl9pPr marL="3825484"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5204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0035" y="3214724"/>
            <a:ext cx="2370296" cy="909163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760347" y="3214724"/>
            <a:ext cx="2370296" cy="909163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228336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5" y="413800"/>
            <a:ext cx="6480810" cy="1722173"/>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6" y="2312975"/>
            <a:ext cx="3181648" cy="963938"/>
          </a:xfrm>
        </p:spPr>
        <p:txBody>
          <a:bodyPr anchor="b"/>
          <a:lstStyle>
            <a:lvl1pPr marL="0" indent="0">
              <a:buNone/>
              <a:defRPr sz="2500" b="1"/>
            </a:lvl1pPr>
            <a:lvl2pPr marL="478185" indent="0">
              <a:buNone/>
              <a:defRPr sz="2100" b="1"/>
            </a:lvl2pPr>
            <a:lvl3pPr marL="956371" indent="0">
              <a:buNone/>
              <a:defRPr sz="1900" b="1"/>
            </a:lvl3pPr>
            <a:lvl4pPr marL="1434556" indent="0">
              <a:buNone/>
              <a:defRPr sz="1700" b="1"/>
            </a:lvl4pPr>
            <a:lvl5pPr marL="1912742" indent="0">
              <a:buNone/>
              <a:defRPr sz="1700" b="1"/>
            </a:lvl5pPr>
            <a:lvl6pPr marL="2390927" indent="0">
              <a:buNone/>
              <a:defRPr sz="1700" b="1"/>
            </a:lvl6pPr>
            <a:lvl7pPr marL="2869113" indent="0">
              <a:buNone/>
              <a:defRPr sz="1700" b="1"/>
            </a:lvl7pPr>
            <a:lvl8pPr marL="3347298" indent="0">
              <a:buNone/>
              <a:defRPr sz="1700" b="1"/>
            </a:lvl8pPr>
            <a:lvl9pPr marL="3825484" indent="0">
              <a:buNone/>
              <a:defRPr sz="1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60046" y="3276912"/>
            <a:ext cx="3181648" cy="595345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657959" y="2312975"/>
            <a:ext cx="3182898" cy="963938"/>
          </a:xfrm>
        </p:spPr>
        <p:txBody>
          <a:bodyPr anchor="b"/>
          <a:lstStyle>
            <a:lvl1pPr marL="0" indent="0">
              <a:buNone/>
              <a:defRPr sz="2500" b="1"/>
            </a:lvl1pPr>
            <a:lvl2pPr marL="478185" indent="0">
              <a:buNone/>
              <a:defRPr sz="2100" b="1"/>
            </a:lvl2pPr>
            <a:lvl3pPr marL="956371" indent="0">
              <a:buNone/>
              <a:defRPr sz="1900" b="1"/>
            </a:lvl3pPr>
            <a:lvl4pPr marL="1434556" indent="0">
              <a:buNone/>
              <a:defRPr sz="1700" b="1"/>
            </a:lvl4pPr>
            <a:lvl5pPr marL="1912742" indent="0">
              <a:buNone/>
              <a:defRPr sz="1700" b="1"/>
            </a:lvl5pPr>
            <a:lvl6pPr marL="2390927" indent="0">
              <a:buNone/>
              <a:defRPr sz="1700" b="1"/>
            </a:lvl6pPr>
            <a:lvl7pPr marL="2869113" indent="0">
              <a:buNone/>
              <a:defRPr sz="1700" b="1"/>
            </a:lvl7pPr>
            <a:lvl8pPr marL="3347298" indent="0">
              <a:buNone/>
              <a:defRPr sz="1700" b="1"/>
            </a:lvl8pPr>
            <a:lvl9pPr marL="3825484" indent="0">
              <a:buNone/>
              <a:defRPr sz="1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657959" y="3276912"/>
            <a:ext cx="3182898" cy="595345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367220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373947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105233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411409"/>
            <a:ext cx="2369047" cy="1750876"/>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815353" y="411409"/>
            <a:ext cx="4025504" cy="8818962"/>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60046" y="2162285"/>
            <a:ext cx="2369047" cy="7068086"/>
          </a:xfrm>
        </p:spPr>
        <p:txBody>
          <a:bodyPr/>
          <a:lstStyle>
            <a:lvl1pPr marL="0" indent="0">
              <a:buNone/>
              <a:defRPr sz="1500"/>
            </a:lvl1pPr>
            <a:lvl2pPr marL="478185" indent="0">
              <a:buNone/>
              <a:defRPr sz="1300"/>
            </a:lvl2pPr>
            <a:lvl3pPr marL="956371" indent="0">
              <a:buNone/>
              <a:defRPr sz="1000"/>
            </a:lvl3pPr>
            <a:lvl4pPr marL="1434556" indent="0">
              <a:buNone/>
              <a:defRPr sz="900"/>
            </a:lvl4pPr>
            <a:lvl5pPr marL="1912742" indent="0">
              <a:buNone/>
              <a:defRPr sz="900"/>
            </a:lvl5pPr>
            <a:lvl6pPr marL="2390927" indent="0">
              <a:buNone/>
              <a:defRPr sz="900"/>
            </a:lvl6pPr>
            <a:lvl7pPr marL="2869113" indent="0">
              <a:buNone/>
              <a:defRPr sz="900"/>
            </a:lvl7pPr>
            <a:lvl8pPr marL="3347298" indent="0">
              <a:buNone/>
              <a:defRPr sz="900"/>
            </a:lvl8pPr>
            <a:lvl9pPr marL="3825484"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185997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7233128"/>
            <a:ext cx="4320540" cy="853912"/>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11427" y="923276"/>
            <a:ext cx="4320540" cy="6199823"/>
          </a:xfrm>
        </p:spPr>
        <p:txBody>
          <a:bodyPr/>
          <a:lstStyle>
            <a:lvl1pPr marL="0" indent="0">
              <a:buNone/>
              <a:defRPr sz="3300"/>
            </a:lvl1pPr>
            <a:lvl2pPr marL="478185" indent="0">
              <a:buNone/>
              <a:defRPr sz="2900"/>
            </a:lvl2pPr>
            <a:lvl3pPr marL="956371" indent="0">
              <a:buNone/>
              <a:defRPr sz="2500"/>
            </a:lvl3pPr>
            <a:lvl4pPr marL="1434556" indent="0">
              <a:buNone/>
              <a:defRPr sz="2100"/>
            </a:lvl4pPr>
            <a:lvl5pPr marL="1912742" indent="0">
              <a:buNone/>
              <a:defRPr sz="2100"/>
            </a:lvl5pPr>
            <a:lvl6pPr marL="2390927" indent="0">
              <a:buNone/>
              <a:defRPr sz="2100"/>
            </a:lvl6pPr>
            <a:lvl7pPr marL="2869113" indent="0">
              <a:buNone/>
              <a:defRPr sz="2100"/>
            </a:lvl7pPr>
            <a:lvl8pPr marL="3347298" indent="0">
              <a:buNone/>
              <a:defRPr sz="2100"/>
            </a:lvl8pPr>
            <a:lvl9pPr marL="3825484" indent="0">
              <a:buNone/>
              <a:defRPr sz="2100"/>
            </a:lvl9pPr>
          </a:lstStyle>
          <a:p>
            <a:endParaRPr kumimoji="1" lang="ja-JP" altLang="en-US"/>
          </a:p>
        </p:txBody>
      </p:sp>
      <p:sp>
        <p:nvSpPr>
          <p:cNvPr id="4" name="テキスト プレースホルダー 3"/>
          <p:cNvSpPr>
            <a:spLocks noGrp="1"/>
          </p:cNvSpPr>
          <p:nvPr>
            <p:ph type="body" sz="half" idx="2"/>
          </p:nvPr>
        </p:nvSpPr>
        <p:spPr>
          <a:xfrm>
            <a:off x="1411427" y="8087039"/>
            <a:ext cx="4320540" cy="1212696"/>
          </a:xfrm>
        </p:spPr>
        <p:txBody>
          <a:bodyPr/>
          <a:lstStyle>
            <a:lvl1pPr marL="0" indent="0">
              <a:buNone/>
              <a:defRPr sz="1500"/>
            </a:lvl1pPr>
            <a:lvl2pPr marL="478185" indent="0">
              <a:buNone/>
              <a:defRPr sz="1300"/>
            </a:lvl2pPr>
            <a:lvl3pPr marL="956371" indent="0">
              <a:buNone/>
              <a:defRPr sz="1000"/>
            </a:lvl3pPr>
            <a:lvl4pPr marL="1434556" indent="0">
              <a:buNone/>
              <a:defRPr sz="900"/>
            </a:lvl4pPr>
            <a:lvl5pPr marL="1912742" indent="0">
              <a:buNone/>
              <a:defRPr sz="900"/>
            </a:lvl5pPr>
            <a:lvl6pPr marL="2390927" indent="0">
              <a:buNone/>
              <a:defRPr sz="900"/>
            </a:lvl6pPr>
            <a:lvl7pPr marL="2869113" indent="0">
              <a:buNone/>
              <a:defRPr sz="900"/>
            </a:lvl7pPr>
            <a:lvl8pPr marL="3347298" indent="0">
              <a:buNone/>
              <a:defRPr sz="900"/>
            </a:lvl8pPr>
            <a:lvl9pPr marL="3825484"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272175-8354-46CC-B538-FF5AC6D7A978}" type="datetimeFigureOut">
              <a:rPr kumimoji="1" lang="ja-JP" altLang="en-US" smtClean="0"/>
              <a:t>2014/11/13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414671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413800"/>
            <a:ext cx="6480810" cy="1722173"/>
          </a:xfrm>
          <a:prstGeom prst="rect">
            <a:avLst/>
          </a:prstGeom>
        </p:spPr>
        <p:txBody>
          <a:bodyPr vert="horz" lIns="95637" tIns="47819" rIns="95637" bIns="47819"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5" y="2411044"/>
            <a:ext cx="6480810" cy="6819327"/>
          </a:xfrm>
          <a:prstGeom prst="rect">
            <a:avLst/>
          </a:prstGeom>
        </p:spPr>
        <p:txBody>
          <a:bodyPr vert="horz" lIns="95637" tIns="47819" rIns="95637" bIns="47819"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60045" y="9577197"/>
            <a:ext cx="1680210" cy="550138"/>
          </a:xfrm>
          <a:prstGeom prst="rect">
            <a:avLst/>
          </a:prstGeom>
        </p:spPr>
        <p:txBody>
          <a:bodyPr vert="horz" lIns="95637" tIns="47819" rIns="95637" bIns="47819" rtlCol="0" anchor="ctr"/>
          <a:lstStyle>
            <a:lvl1pPr algn="l">
              <a:defRPr sz="1300">
                <a:solidFill>
                  <a:schemeClr val="tx1">
                    <a:tint val="75000"/>
                  </a:schemeClr>
                </a:solidFill>
              </a:defRPr>
            </a:lvl1pPr>
          </a:lstStyle>
          <a:p>
            <a:fld id="{BC272175-8354-46CC-B538-FF5AC6D7A978}" type="datetimeFigureOut">
              <a:rPr kumimoji="1" lang="ja-JP" altLang="en-US" smtClean="0"/>
              <a:t>2014/11/13</a:t>
            </a:fld>
            <a:endParaRPr kumimoji="1" lang="ja-JP" altLang="en-US"/>
          </a:p>
        </p:txBody>
      </p:sp>
      <p:sp>
        <p:nvSpPr>
          <p:cNvPr id="5" name="フッター プレースホルダー 4"/>
          <p:cNvSpPr>
            <a:spLocks noGrp="1"/>
          </p:cNvSpPr>
          <p:nvPr>
            <p:ph type="ftr" sz="quarter" idx="3"/>
          </p:nvPr>
        </p:nvSpPr>
        <p:spPr>
          <a:xfrm>
            <a:off x="2460308" y="9577197"/>
            <a:ext cx="2280285" cy="550138"/>
          </a:xfrm>
          <a:prstGeom prst="rect">
            <a:avLst/>
          </a:prstGeom>
        </p:spPr>
        <p:txBody>
          <a:bodyPr vert="horz" lIns="95637" tIns="47819" rIns="95637" bIns="47819"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577197"/>
            <a:ext cx="1680210" cy="550138"/>
          </a:xfrm>
          <a:prstGeom prst="rect">
            <a:avLst/>
          </a:prstGeom>
        </p:spPr>
        <p:txBody>
          <a:bodyPr vert="horz" lIns="95637" tIns="47819" rIns="95637" bIns="47819" rtlCol="0" anchor="ctr"/>
          <a:lstStyle>
            <a:lvl1pPr algn="r">
              <a:defRPr sz="1300">
                <a:solidFill>
                  <a:schemeClr val="tx1">
                    <a:tint val="75000"/>
                  </a:schemeClr>
                </a:solidFill>
              </a:defRPr>
            </a:lvl1pPr>
          </a:lstStyle>
          <a:p>
            <a:fld id="{46A775C3-2432-4359-8975-C299E8122FBB}" type="slidenum">
              <a:rPr kumimoji="1" lang="ja-JP" altLang="en-US" smtClean="0"/>
              <a:t>‹#›</a:t>
            </a:fld>
            <a:endParaRPr kumimoji="1" lang="ja-JP" altLang="en-US"/>
          </a:p>
        </p:txBody>
      </p:sp>
    </p:spTree>
    <p:extLst>
      <p:ext uri="{BB962C8B-B14F-4D97-AF65-F5344CB8AC3E}">
        <p14:creationId xmlns:p14="http://schemas.microsoft.com/office/powerpoint/2010/main" val="28882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6371" rtl="0" eaLnBrk="1" latinLnBrk="0" hangingPunct="1">
        <a:spcBef>
          <a:spcPct val="0"/>
        </a:spcBef>
        <a:buNone/>
        <a:defRPr kumimoji="1" sz="4600" kern="1200">
          <a:solidFill>
            <a:schemeClr val="tx1"/>
          </a:solidFill>
          <a:latin typeface="+mj-lt"/>
          <a:ea typeface="+mj-ea"/>
          <a:cs typeface="+mj-cs"/>
        </a:defRPr>
      </a:lvl1pPr>
    </p:titleStyle>
    <p:bodyStyle>
      <a:lvl1pPr marL="358639" indent="-358639" algn="l" defTabSz="956371"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77051" indent="-298866" algn="l" defTabSz="956371"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95464" indent="-239093" algn="l" defTabSz="956371"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73649" indent="-239093" algn="l" defTabSz="956371"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51835" indent="-239093" algn="l" defTabSz="956371"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30020" indent="-239093" algn="l" defTabSz="956371"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08206" indent="-239093" algn="l" defTabSz="956371"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86391" indent="-239093" algn="l" defTabSz="956371"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64577" indent="-239093" algn="l" defTabSz="956371"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6371" rtl="0" eaLnBrk="1" latinLnBrk="0" hangingPunct="1">
        <a:defRPr kumimoji="1" sz="1900" kern="1200">
          <a:solidFill>
            <a:schemeClr val="tx1"/>
          </a:solidFill>
          <a:latin typeface="+mn-lt"/>
          <a:ea typeface="+mn-ea"/>
          <a:cs typeface="+mn-cs"/>
        </a:defRPr>
      </a:lvl1pPr>
      <a:lvl2pPr marL="478185" algn="l" defTabSz="956371" rtl="0" eaLnBrk="1" latinLnBrk="0" hangingPunct="1">
        <a:defRPr kumimoji="1" sz="1900" kern="1200">
          <a:solidFill>
            <a:schemeClr val="tx1"/>
          </a:solidFill>
          <a:latin typeface="+mn-lt"/>
          <a:ea typeface="+mn-ea"/>
          <a:cs typeface="+mn-cs"/>
        </a:defRPr>
      </a:lvl2pPr>
      <a:lvl3pPr marL="956371" algn="l" defTabSz="956371" rtl="0" eaLnBrk="1" latinLnBrk="0" hangingPunct="1">
        <a:defRPr kumimoji="1" sz="1900" kern="1200">
          <a:solidFill>
            <a:schemeClr val="tx1"/>
          </a:solidFill>
          <a:latin typeface="+mn-lt"/>
          <a:ea typeface="+mn-ea"/>
          <a:cs typeface="+mn-cs"/>
        </a:defRPr>
      </a:lvl3pPr>
      <a:lvl4pPr marL="1434556" algn="l" defTabSz="956371" rtl="0" eaLnBrk="1" latinLnBrk="0" hangingPunct="1">
        <a:defRPr kumimoji="1" sz="1900" kern="1200">
          <a:solidFill>
            <a:schemeClr val="tx1"/>
          </a:solidFill>
          <a:latin typeface="+mn-lt"/>
          <a:ea typeface="+mn-ea"/>
          <a:cs typeface="+mn-cs"/>
        </a:defRPr>
      </a:lvl4pPr>
      <a:lvl5pPr marL="1912742" algn="l" defTabSz="956371" rtl="0" eaLnBrk="1" latinLnBrk="0" hangingPunct="1">
        <a:defRPr kumimoji="1" sz="1900" kern="1200">
          <a:solidFill>
            <a:schemeClr val="tx1"/>
          </a:solidFill>
          <a:latin typeface="+mn-lt"/>
          <a:ea typeface="+mn-ea"/>
          <a:cs typeface="+mn-cs"/>
        </a:defRPr>
      </a:lvl5pPr>
      <a:lvl6pPr marL="2390927" algn="l" defTabSz="956371" rtl="0" eaLnBrk="1" latinLnBrk="0" hangingPunct="1">
        <a:defRPr kumimoji="1" sz="1900" kern="1200">
          <a:solidFill>
            <a:schemeClr val="tx1"/>
          </a:solidFill>
          <a:latin typeface="+mn-lt"/>
          <a:ea typeface="+mn-ea"/>
          <a:cs typeface="+mn-cs"/>
        </a:defRPr>
      </a:lvl6pPr>
      <a:lvl7pPr marL="2869113" algn="l" defTabSz="956371" rtl="0" eaLnBrk="1" latinLnBrk="0" hangingPunct="1">
        <a:defRPr kumimoji="1" sz="1900" kern="1200">
          <a:solidFill>
            <a:schemeClr val="tx1"/>
          </a:solidFill>
          <a:latin typeface="+mn-lt"/>
          <a:ea typeface="+mn-ea"/>
          <a:cs typeface="+mn-cs"/>
        </a:defRPr>
      </a:lvl7pPr>
      <a:lvl8pPr marL="3347298" algn="l" defTabSz="956371" rtl="0" eaLnBrk="1" latinLnBrk="0" hangingPunct="1">
        <a:defRPr kumimoji="1" sz="1900" kern="1200">
          <a:solidFill>
            <a:schemeClr val="tx1"/>
          </a:solidFill>
          <a:latin typeface="+mn-lt"/>
          <a:ea typeface="+mn-ea"/>
          <a:cs typeface="+mn-cs"/>
        </a:defRPr>
      </a:lvl8pPr>
      <a:lvl9pPr marL="3825484" algn="l" defTabSz="956371"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891901" y="9818517"/>
            <a:ext cx="3816425" cy="495088"/>
          </a:xfrm>
          <a:prstGeom prst="rect">
            <a:avLst/>
          </a:prstGeom>
          <a:noFill/>
          <a:ln w="9525">
            <a:noFill/>
            <a:miter lim="800000"/>
            <a:headEnd/>
            <a:tailEnd/>
          </a:ln>
        </p:spPr>
        <p:txBody>
          <a:bodyPr rot="0" vert="horz" wrap="square" lIns="91440" tIns="45720" rIns="91440" bIns="45720" anchor="t" anchorCtr="0" upright="1">
            <a:noAutofit/>
          </a:bodyPr>
          <a:lstStyle/>
          <a:p>
            <a:pPr algn="ctr" hangingPunct="0">
              <a:lnSpc>
                <a:spcPts val="2970"/>
              </a:lnSpc>
            </a:pP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厚生労働省・都道府県労働局</a:t>
            </a:r>
          </a:p>
        </p:txBody>
      </p:sp>
      <p:sp>
        <p:nvSpPr>
          <p:cNvPr id="15" name="正方形/長方形 14"/>
          <p:cNvSpPr/>
          <p:nvPr/>
        </p:nvSpPr>
        <p:spPr>
          <a:xfrm>
            <a:off x="278453" y="1213444"/>
            <a:ext cx="6933644" cy="1974009"/>
          </a:xfrm>
          <a:prstGeom prst="rect">
            <a:avLst/>
          </a:prstGeom>
        </p:spPr>
        <p:txBody>
          <a:bodyPr wrap="square" lIns="95637" tIns="47819" rIns="95637" bIns="47819">
            <a:spAutoFit/>
          </a:bodyPr>
          <a:lstStyle/>
          <a:p>
            <a:pPr indent="185961"/>
            <a:endParaRPr lang="en-US" altLang="ja-JP" sz="600" b="1" dirty="0">
              <a:latin typeface="メイリオ" pitchFamily="50" charset="-128"/>
              <a:ea typeface="メイリオ" pitchFamily="50" charset="-128"/>
              <a:cs typeface="メイリオ" pitchFamily="50" charset="-128"/>
            </a:endParaRPr>
          </a:p>
          <a:p>
            <a:pPr indent="185961"/>
            <a:r>
              <a:rPr lang="ja-JP" altLang="en-US" sz="1600" b="1" dirty="0">
                <a:latin typeface="メイリオ" pitchFamily="50" charset="-128"/>
                <a:ea typeface="メイリオ" pitchFamily="50" charset="-128"/>
                <a:cs typeface="メイリオ" pitchFamily="50" charset="-128"/>
              </a:rPr>
              <a:t>平成</a:t>
            </a:r>
            <a:r>
              <a:rPr lang="en-US" altLang="ja-JP" sz="1600" b="1" dirty="0">
                <a:latin typeface="メイリオ" pitchFamily="50" charset="-128"/>
                <a:ea typeface="メイリオ" pitchFamily="50" charset="-128"/>
                <a:cs typeface="メイリオ" pitchFamily="50" charset="-128"/>
              </a:rPr>
              <a:t>26</a:t>
            </a:r>
            <a:r>
              <a:rPr lang="ja-JP" altLang="en-US" sz="1600" b="1" dirty="0">
                <a:latin typeface="メイリオ" pitchFamily="50" charset="-128"/>
                <a:ea typeface="メイリオ" pitchFamily="50" charset="-128"/>
                <a:cs typeface="メイリオ" pitchFamily="50" charset="-128"/>
              </a:rPr>
              <a:t>年６月</a:t>
            </a:r>
            <a:r>
              <a:rPr lang="en-US" altLang="ja-JP" sz="1600" b="1" dirty="0">
                <a:latin typeface="メイリオ" pitchFamily="50" charset="-128"/>
                <a:ea typeface="メイリオ" pitchFamily="50" charset="-128"/>
                <a:cs typeface="メイリオ" pitchFamily="50" charset="-128"/>
              </a:rPr>
              <a:t>25</a:t>
            </a:r>
            <a:r>
              <a:rPr lang="ja-JP" altLang="en-US" sz="1600" b="1" dirty="0">
                <a:latin typeface="メイリオ" pitchFamily="50" charset="-128"/>
                <a:ea typeface="メイリオ" pitchFamily="50" charset="-128"/>
                <a:cs typeface="メイリオ" pitchFamily="50" charset="-128"/>
              </a:rPr>
              <a:t>日</a:t>
            </a:r>
            <a:r>
              <a:rPr lang="ja-JP" altLang="en-US" sz="1600" b="1" dirty="0" smtClean="0">
                <a:latin typeface="メイリオ" pitchFamily="50" charset="-128"/>
                <a:ea typeface="メイリオ" pitchFamily="50" charset="-128"/>
                <a:cs typeface="メイリオ" pitchFamily="50" charset="-128"/>
              </a:rPr>
              <a:t>に、改正</a:t>
            </a:r>
            <a:r>
              <a:rPr lang="ja-JP" altLang="en-US" sz="1600" b="1" dirty="0">
                <a:latin typeface="メイリオ" pitchFamily="50" charset="-128"/>
                <a:ea typeface="メイリオ" pitchFamily="50" charset="-128"/>
                <a:cs typeface="メイリオ" pitchFamily="50" charset="-128"/>
              </a:rPr>
              <a:t>「労働安全衛生法」</a:t>
            </a:r>
            <a:r>
              <a:rPr lang="ja-JP" altLang="en-US" sz="1600" b="1" dirty="0" smtClean="0">
                <a:latin typeface="メイリオ" pitchFamily="50" charset="-128"/>
                <a:ea typeface="メイリオ" pitchFamily="50" charset="-128"/>
                <a:cs typeface="メイリオ" pitchFamily="50" charset="-128"/>
              </a:rPr>
              <a:t>が公布</a:t>
            </a:r>
            <a:r>
              <a:rPr lang="ja-JP" altLang="en-US" sz="1600" b="1" dirty="0">
                <a:latin typeface="メイリオ" pitchFamily="50" charset="-128"/>
                <a:ea typeface="メイリオ" pitchFamily="50" charset="-128"/>
                <a:cs typeface="メイリオ" pitchFamily="50" charset="-128"/>
              </a:rPr>
              <a:t>されました</a:t>
            </a:r>
            <a:r>
              <a:rPr lang="ja-JP" altLang="en-US" sz="1600" b="1" dirty="0" smtClean="0">
                <a:latin typeface="メイリオ" pitchFamily="50" charset="-128"/>
                <a:ea typeface="メイリオ" pitchFamily="50" charset="-128"/>
                <a:cs typeface="メイリオ" pitchFamily="50" charset="-128"/>
              </a:rPr>
              <a:t>。</a:t>
            </a:r>
            <a:endParaRPr lang="en-US" altLang="ja-JP" sz="1600" b="1" dirty="0" smtClean="0">
              <a:latin typeface="メイリオ" pitchFamily="50" charset="-128"/>
              <a:ea typeface="メイリオ" pitchFamily="50" charset="-128"/>
              <a:cs typeface="メイリオ" pitchFamily="50" charset="-128"/>
            </a:endParaRPr>
          </a:p>
          <a:p>
            <a:r>
              <a:rPr lang="ja-JP" altLang="en-US" sz="1600" b="1" dirty="0" smtClean="0">
                <a:latin typeface="メイリオ" pitchFamily="50" charset="-128"/>
                <a:ea typeface="メイリオ" pitchFamily="50" charset="-128"/>
                <a:cs typeface="メイリオ" pitchFamily="50" charset="-128"/>
              </a:rPr>
              <a:t>改正法</a:t>
            </a:r>
            <a:r>
              <a:rPr lang="ja-JP" altLang="en-US" sz="1600" b="1" dirty="0">
                <a:latin typeface="メイリオ" pitchFamily="50" charset="-128"/>
                <a:ea typeface="メイリオ" pitchFamily="50" charset="-128"/>
                <a:cs typeface="メイリオ" pitchFamily="50" charset="-128"/>
              </a:rPr>
              <a:t>では</a:t>
            </a:r>
            <a:r>
              <a:rPr lang="ja-JP" altLang="en-US" sz="1600" b="1" dirty="0" smtClean="0">
                <a:latin typeface="メイリオ" pitchFamily="50" charset="-128"/>
                <a:ea typeface="メイリオ" pitchFamily="50" charset="-128"/>
                <a:cs typeface="メイリオ" pitchFamily="50" charset="-128"/>
              </a:rPr>
              <a:t>、平成</a:t>
            </a:r>
            <a:r>
              <a:rPr lang="en-US" altLang="ja-JP" sz="1600" b="1" dirty="0" smtClean="0">
                <a:latin typeface="メイリオ" pitchFamily="50" charset="-128"/>
                <a:ea typeface="メイリオ" pitchFamily="50" charset="-128"/>
                <a:cs typeface="メイリオ" pitchFamily="50" charset="-128"/>
              </a:rPr>
              <a:t>27</a:t>
            </a:r>
            <a:r>
              <a:rPr lang="ja-JP" altLang="en-US" sz="1600" b="1" dirty="0" smtClean="0">
                <a:latin typeface="メイリオ" pitchFamily="50" charset="-128"/>
                <a:ea typeface="メイリオ" pitchFamily="50" charset="-128"/>
                <a:cs typeface="メイリオ" pitchFamily="50" charset="-128"/>
              </a:rPr>
              <a:t>年６月までに、職場</a:t>
            </a:r>
            <a:r>
              <a:rPr lang="ja-JP" altLang="en-US" sz="1600" b="1" dirty="0">
                <a:latin typeface="メイリオ" pitchFamily="50" charset="-128"/>
                <a:ea typeface="メイリオ" pitchFamily="50" charset="-128"/>
                <a:cs typeface="メイリオ" pitchFamily="50" charset="-128"/>
              </a:rPr>
              <a:t>の受動喫煙防止</a:t>
            </a:r>
            <a:r>
              <a:rPr lang="ja-JP" altLang="en-US" sz="1600" b="1" dirty="0" smtClean="0">
                <a:latin typeface="メイリオ" pitchFamily="50" charset="-128"/>
                <a:ea typeface="メイリオ" pitchFamily="50" charset="-128"/>
                <a:cs typeface="メイリオ" pitchFamily="50" charset="-128"/>
              </a:rPr>
              <a:t>対策</a:t>
            </a:r>
            <a:r>
              <a:rPr lang="ja-JP" altLang="en-US" sz="1600" dirty="0" smtClean="0">
                <a:latin typeface="メイリオ" pitchFamily="50" charset="-128"/>
                <a:ea typeface="メイリオ" pitchFamily="50" charset="-128"/>
                <a:cs typeface="メイリオ" pitchFamily="50" charset="-128"/>
              </a:rPr>
              <a:t>（事業者・事業場の実情に応じた適切な措置）</a:t>
            </a:r>
            <a:r>
              <a:rPr lang="ja-JP" altLang="en-US" sz="1600" b="1" dirty="0" smtClean="0">
                <a:latin typeface="メイリオ" pitchFamily="50" charset="-128"/>
                <a:ea typeface="メイリオ" pitchFamily="50" charset="-128"/>
                <a:cs typeface="メイリオ" pitchFamily="50" charset="-128"/>
              </a:rPr>
              <a:t>が</a:t>
            </a:r>
            <a:r>
              <a:rPr lang="ja-JP" altLang="en-US" sz="1600" b="1" dirty="0">
                <a:latin typeface="メイリオ" pitchFamily="50" charset="-128"/>
                <a:ea typeface="メイリオ" pitchFamily="50" charset="-128"/>
                <a:cs typeface="メイリオ" pitchFamily="50" charset="-128"/>
              </a:rPr>
              <a:t>努力義務に</a:t>
            </a:r>
            <a:r>
              <a:rPr lang="ja-JP" altLang="en-US" sz="1600" b="1" dirty="0" smtClean="0">
                <a:latin typeface="メイリオ" pitchFamily="50" charset="-128"/>
                <a:ea typeface="メイリオ" pitchFamily="50" charset="-128"/>
                <a:cs typeface="メイリオ" pitchFamily="50" charset="-128"/>
              </a:rPr>
              <a:t>なります。</a:t>
            </a:r>
            <a:endParaRPr lang="en-US" altLang="ja-JP" sz="1600" b="1" dirty="0" smtClean="0">
              <a:latin typeface="メイリオ" pitchFamily="50" charset="-128"/>
              <a:ea typeface="メイリオ" pitchFamily="50" charset="-128"/>
              <a:cs typeface="メイリオ" pitchFamily="50" charset="-128"/>
            </a:endParaRPr>
          </a:p>
          <a:p>
            <a:r>
              <a:rPr lang="ja-JP" altLang="en-US" sz="1600" b="1" dirty="0">
                <a:latin typeface="メイリオ" pitchFamily="50" charset="-128"/>
                <a:ea typeface="メイリオ" pitchFamily="50" charset="-128"/>
                <a:cs typeface="メイリオ" pitchFamily="50" charset="-128"/>
              </a:rPr>
              <a:t>　</a:t>
            </a:r>
            <a:r>
              <a:rPr lang="ja-JP" altLang="en-US" sz="1600" b="1" dirty="0" smtClean="0">
                <a:latin typeface="メイリオ" pitchFamily="50" charset="-128"/>
                <a:ea typeface="メイリオ" pitchFamily="50" charset="-128"/>
                <a:cs typeface="メイリオ" pitchFamily="50" charset="-128"/>
              </a:rPr>
              <a:t>事</a:t>
            </a:r>
            <a:r>
              <a:rPr lang="ja-JP" altLang="en-US" sz="1600" b="1" dirty="0">
                <a:latin typeface="メイリオ" pitchFamily="50" charset="-128"/>
                <a:ea typeface="メイリオ" pitchFamily="50" charset="-128"/>
                <a:cs typeface="メイリオ" pitchFamily="50" charset="-128"/>
              </a:rPr>
              <a:t>業者の皆</a:t>
            </a:r>
            <a:r>
              <a:rPr lang="ja-JP" altLang="en-US" sz="1600" b="1" dirty="0" smtClean="0">
                <a:latin typeface="メイリオ" pitchFamily="50" charset="-128"/>
                <a:ea typeface="メイリオ" pitchFamily="50" charset="-128"/>
                <a:cs typeface="メイリオ" pitchFamily="50" charset="-128"/>
              </a:rPr>
              <a:t>さまは</a:t>
            </a:r>
            <a:r>
              <a:rPr lang="ja-JP" altLang="en-US" sz="1600" b="1" dirty="0">
                <a:latin typeface="メイリオ" pitchFamily="50" charset="-128"/>
                <a:ea typeface="メイリオ" pitchFamily="50" charset="-128"/>
                <a:cs typeface="メイリオ" pitchFamily="50" charset="-128"/>
              </a:rPr>
              <a:t>、まず、事業場の現状を把握し、実行</a:t>
            </a:r>
            <a:r>
              <a:rPr lang="ja-JP" altLang="en-US" sz="1600" b="1" dirty="0" smtClean="0">
                <a:latin typeface="メイリオ" pitchFamily="50" charset="-128"/>
                <a:ea typeface="メイリオ" pitchFamily="50" charset="-128"/>
                <a:cs typeface="メイリオ" pitchFamily="50" charset="-128"/>
              </a:rPr>
              <a:t>が可能</a:t>
            </a:r>
            <a:r>
              <a:rPr lang="ja-JP" altLang="en-US" sz="1600" b="1" dirty="0">
                <a:latin typeface="メイリオ" pitchFamily="50" charset="-128"/>
                <a:ea typeface="メイリオ" pitchFamily="50" charset="-128"/>
                <a:cs typeface="メイリオ" pitchFamily="50" charset="-128"/>
              </a:rPr>
              <a:t>な</a:t>
            </a:r>
            <a:r>
              <a:rPr lang="ja-JP" altLang="en-US" sz="1600" b="1" dirty="0" smtClean="0">
                <a:latin typeface="メイリオ" pitchFamily="50" charset="-128"/>
                <a:ea typeface="メイリオ" pitchFamily="50" charset="-128"/>
                <a:cs typeface="メイリオ" pitchFamily="50" charset="-128"/>
              </a:rPr>
              <a:t>措置</a:t>
            </a:r>
            <a:endParaRPr lang="en-US" altLang="ja-JP" sz="1600" b="1" dirty="0" smtClean="0">
              <a:latin typeface="メイリオ" pitchFamily="50" charset="-128"/>
              <a:ea typeface="メイリオ" pitchFamily="50" charset="-128"/>
              <a:cs typeface="メイリオ" pitchFamily="50" charset="-128"/>
            </a:endParaRPr>
          </a:p>
          <a:p>
            <a:r>
              <a:rPr lang="ja-JP" altLang="en-US" sz="1600" b="1" dirty="0" smtClean="0">
                <a:latin typeface="メイリオ" pitchFamily="50" charset="-128"/>
                <a:ea typeface="メイリオ" pitchFamily="50" charset="-128"/>
                <a:cs typeface="メイリオ" pitchFamily="50" charset="-128"/>
              </a:rPr>
              <a:t>のうち</a:t>
            </a:r>
            <a:r>
              <a:rPr lang="ja-JP" altLang="en-US" sz="1600" b="1" dirty="0">
                <a:latin typeface="メイリオ" pitchFamily="50" charset="-128"/>
                <a:ea typeface="メイリオ" pitchFamily="50" charset="-128"/>
                <a:cs typeface="メイリオ" pitchFamily="50" charset="-128"/>
              </a:rPr>
              <a:t>、最も効果的なものを実施する</a:t>
            </a:r>
            <a:r>
              <a:rPr lang="ja-JP" altLang="en-US" sz="1600" b="1" dirty="0" smtClean="0">
                <a:latin typeface="メイリオ" pitchFamily="50" charset="-128"/>
                <a:ea typeface="メイリオ" pitchFamily="50" charset="-128"/>
                <a:cs typeface="メイリオ" pitchFamily="50" charset="-128"/>
              </a:rPr>
              <a:t>よう努めてください。</a:t>
            </a:r>
            <a:endParaRPr lang="en-US" altLang="ja-JP" sz="1600" b="1" dirty="0" smtClean="0">
              <a:latin typeface="メイリオ" pitchFamily="50" charset="-128"/>
              <a:ea typeface="メイリオ" pitchFamily="50" charset="-128"/>
              <a:cs typeface="メイリオ" pitchFamily="50" charset="-128"/>
            </a:endParaRPr>
          </a:p>
          <a:p>
            <a:endParaRPr lang="en-US" altLang="ja-JP" sz="400" dirty="0" smtClean="0">
              <a:latin typeface="メイリオ" pitchFamily="50" charset="-128"/>
              <a:ea typeface="メイリオ" pitchFamily="50" charset="-128"/>
              <a:cs typeface="メイリオ" pitchFamily="50" charset="-128"/>
            </a:endParaRPr>
          </a:p>
          <a:p>
            <a:r>
              <a:rPr lang="ja-JP" altLang="en-US" sz="1600" dirty="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受動喫煙防止対策を行う際には、</a:t>
            </a:r>
            <a:r>
              <a:rPr lang="ja-JP" altLang="en-US" sz="1600" dirty="0">
                <a:latin typeface="メイリオ" pitchFamily="50" charset="-128"/>
                <a:ea typeface="メイリオ" pitchFamily="50" charset="-128"/>
                <a:cs typeface="メイリオ" pitchFamily="50" charset="-128"/>
              </a:rPr>
              <a:t>その費用の一部</a:t>
            </a:r>
            <a:r>
              <a:rPr lang="ja-JP" altLang="en-US" sz="1600" dirty="0" smtClean="0">
                <a:latin typeface="メイリオ" pitchFamily="50" charset="-128"/>
                <a:ea typeface="メイリオ" pitchFamily="50" charset="-128"/>
                <a:cs typeface="メイリオ" pitchFamily="50" charset="-128"/>
              </a:rPr>
              <a:t>を支援</a:t>
            </a:r>
            <a:r>
              <a:rPr lang="ja-JP" altLang="en-US" sz="1600" dirty="0">
                <a:latin typeface="メイリオ" pitchFamily="50" charset="-128"/>
                <a:ea typeface="メイリオ" pitchFamily="50" charset="-128"/>
                <a:cs typeface="メイリオ" pitchFamily="50" charset="-128"/>
              </a:rPr>
              <a:t>する「</a:t>
            </a:r>
            <a:r>
              <a:rPr lang="ja-JP" altLang="en-US" sz="1600" dirty="0" smtClean="0">
                <a:latin typeface="メイリオ" pitchFamily="50" charset="-128"/>
                <a:ea typeface="メイリオ" pitchFamily="50" charset="-128"/>
                <a:cs typeface="メイリオ" pitchFamily="50" charset="-128"/>
              </a:rPr>
              <a:t>受動喫</a:t>
            </a:r>
            <a:endParaRPr lang="en-US" altLang="ja-JP" sz="1600" dirty="0" smtClean="0">
              <a:latin typeface="メイリオ" pitchFamily="50" charset="-128"/>
              <a:ea typeface="メイリオ" pitchFamily="50" charset="-128"/>
              <a:cs typeface="メイリオ" pitchFamily="50" charset="-128"/>
            </a:endParaRPr>
          </a:p>
          <a:p>
            <a:r>
              <a:rPr lang="ja-JP" altLang="en-US" sz="1600" dirty="0" smtClean="0">
                <a:latin typeface="メイリオ" pitchFamily="50" charset="-128"/>
                <a:ea typeface="メイリオ" pitchFamily="50" charset="-128"/>
                <a:cs typeface="メイリオ" pitchFamily="50" charset="-128"/>
              </a:rPr>
              <a:t>煙</a:t>
            </a:r>
            <a:r>
              <a:rPr lang="ja-JP" altLang="en-US" sz="1600" dirty="0">
                <a:latin typeface="メイリオ" pitchFamily="50" charset="-128"/>
                <a:ea typeface="メイリオ" pitchFamily="50" charset="-128"/>
                <a:cs typeface="メイリオ" pitchFamily="50" charset="-128"/>
              </a:rPr>
              <a:t>防止対策</a:t>
            </a:r>
            <a:r>
              <a:rPr lang="ja-JP" altLang="en-US" sz="1600" dirty="0" smtClean="0">
                <a:latin typeface="メイリオ" pitchFamily="50" charset="-128"/>
                <a:ea typeface="メイリオ" pitchFamily="50" charset="-128"/>
                <a:cs typeface="メイリオ" pitchFamily="50" charset="-128"/>
              </a:rPr>
              <a:t>助成金」を、ぜひ、ご活用ください。</a:t>
            </a:r>
            <a:endParaRPr lang="ja-JP" altLang="en-US" sz="1600" dirty="0">
              <a:latin typeface="メイリオ" pitchFamily="50" charset="-128"/>
              <a:ea typeface="メイリオ" pitchFamily="50" charset="-128"/>
              <a:cs typeface="メイリオ" pitchFamily="50" charset="-128"/>
            </a:endParaRPr>
          </a:p>
        </p:txBody>
      </p:sp>
      <p:sp>
        <p:nvSpPr>
          <p:cNvPr id="17" name="正方形/長方形 16"/>
          <p:cNvSpPr/>
          <p:nvPr/>
        </p:nvSpPr>
        <p:spPr>
          <a:xfrm>
            <a:off x="292876" y="3234110"/>
            <a:ext cx="2572728" cy="318924"/>
          </a:xfrm>
          <a:prstGeom prst="rect">
            <a:avLst/>
          </a:prstGeom>
          <a:solidFill>
            <a:schemeClr val="accent6">
              <a:lumMod val="40000"/>
              <a:lumOff val="60000"/>
            </a:schemeClr>
          </a:solidFill>
          <a:ln>
            <a:solidFill>
              <a:schemeClr val="accent6"/>
            </a:solidFill>
          </a:ln>
        </p:spPr>
        <p:txBody>
          <a:bodyPr wrap="square" lIns="95637" tIns="72000" rIns="95637" bIns="0" anchor="ctr" anchorCtr="0">
            <a:spAutoFit/>
          </a:bodyPr>
          <a:lstStyle/>
          <a:p>
            <a:pPr algn="ctr"/>
            <a:r>
              <a:rPr lang="ja-JP" altLang="en-US" sz="1600" b="1" dirty="0" smtClean="0">
                <a:latin typeface="メイリオ" pitchFamily="50" charset="-128"/>
                <a:ea typeface="メイリオ" pitchFamily="50" charset="-128"/>
                <a:cs typeface="メイリオ" pitchFamily="50" charset="-128"/>
              </a:rPr>
              <a:t>対象となる事業主</a:t>
            </a:r>
            <a:endParaRPr lang="ja-JP" altLang="en-US" sz="1600" b="1" dirty="0">
              <a:latin typeface="メイリオ" pitchFamily="50" charset="-128"/>
              <a:ea typeface="メイリオ" pitchFamily="50" charset="-128"/>
              <a:cs typeface="メイリオ" pitchFamily="50" charset="-128"/>
            </a:endParaRPr>
          </a:p>
        </p:txBody>
      </p:sp>
      <p:sp>
        <p:nvSpPr>
          <p:cNvPr id="18" name="正方形/長方形 17"/>
          <p:cNvSpPr/>
          <p:nvPr/>
        </p:nvSpPr>
        <p:spPr>
          <a:xfrm>
            <a:off x="214249" y="3588817"/>
            <a:ext cx="6729148" cy="835236"/>
          </a:xfrm>
          <a:prstGeom prst="rect">
            <a:avLst/>
          </a:prstGeom>
        </p:spPr>
        <p:txBody>
          <a:bodyPr wrap="square" lIns="95637" tIns="47819" rIns="95637" bIns="47819">
            <a:spAutoFit/>
          </a:bodyPr>
          <a:lstStyle/>
          <a:p>
            <a:r>
              <a:rPr lang="ja-JP" altLang="en-US" sz="1600" dirty="0" smtClean="0">
                <a:latin typeface="メイリオ" pitchFamily="50" charset="-128"/>
                <a:ea typeface="メイリオ" pitchFamily="50" charset="-128"/>
                <a:cs typeface="メイリオ" pitchFamily="50" charset="-128"/>
              </a:rPr>
              <a:t>次のすべてに該当</a:t>
            </a:r>
            <a:r>
              <a:rPr lang="ja-JP" altLang="en-US" sz="1600" dirty="0">
                <a:latin typeface="メイリオ" pitchFamily="50" charset="-128"/>
                <a:ea typeface="メイリオ" pitchFamily="50" charset="-128"/>
                <a:cs typeface="メイリオ" pitchFamily="50" charset="-128"/>
              </a:rPr>
              <a:t>する事業主が対象です。</a:t>
            </a:r>
            <a:endParaRPr lang="en-US" altLang="ja-JP" sz="1600" dirty="0">
              <a:latin typeface="メイリオ" pitchFamily="50" charset="-128"/>
              <a:ea typeface="メイリオ" pitchFamily="50" charset="-128"/>
              <a:cs typeface="メイリオ" pitchFamily="50" charset="-128"/>
            </a:endParaRPr>
          </a:p>
          <a:p>
            <a:pPr marL="358639" indent="-358639">
              <a:buAutoNum type="arabicParenBoth"/>
            </a:pPr>
            <a:r>
              <a:rPr lang="ja-JP" altLang="en-US" sz="1600" dirty="0" smtClean="0">
                <a:latin typeface="メイリオ" pitchFamily="50" charset="-128"/>
                <a:ea typeface="メイリオ" pitchFamily="50" charset="-128"/>
                <a:cs typeface="メイリオ" pitchFamily="50" charset="-128"/>
              </a:rPr>
              <a:t>労働者</a:t>
            </a:r>
            <a:r>
              <a:rPr lang="ja-JP" altLang="en-US" sz="1600" dirty="0">
                <a:latin typeface="メイリオ" pitchFamily="50" charset="-128"/>
                <a:ea typeface="メイリオ" pitchFamily="50" charset="-128"/>
                <a:cs typeface="メイリオ" pitchFamily="50" charset="-128"/>
              </a:rPr>
              <a:t>災害補償保険の適用事業</a:t>
            </a:r>
            <a:r>
              <a:rPr lang="ja-JP" altLang="en-US" sz="1600" dirty="0" smtClean="0">
                <a:latin typeface="メイリオ" pitchFamily="50" charset="-128"/>
                <a:ea typeface="メイリオ" pitchFamily="50" charset="-128"/>
                <a:cs typeface="メイリオ" pitchFamily="50" charset="-128"/>
              </a:rPr>
              <a:t>主</a:t>
            </a:r>
            <a:endParaRPr lang="en-US" altLang="ja-JP" sz="1600" dirty="0">
              <a:latin typeface="メイリオ" pitchFamily="50" charset="-128"/>
              <a:ea typeface="メイリオ" pitchFamily="50" charset="-128"/>
              <a:cs typeface="メイリオ" pitchFamily="50" charset="-128"/>
            </a:endParaRPr>
          </a:p>
          <a:p>
            <a:r>
              <a:rPr lang="en-US" altLang="ja-JP" sz="1600" dirty="0">
                <a:latin typeface="メイリオ" pitchFamily="50" charset="-128"/>
                <a:ea typeface="メイリオ" pitchFamily="50" charset="-128"/>
                <a:cs typeface="メイリオ" pitchFamily="50" charset="-128"/>
              </a:rPr>
              <a:t>(2) </a:t>
            </a:r>
            <a:r>
              <a:rPr lang="ja-JP" altLang="en-US" sz="1600" dirty="0">
                <a:latin typeface="メイリオ" pitchFamily="50" charset="-128"/>
                <a:ea typeface="メイリオ" pitchFamily="50" charset="-128"/>
                <a:cs typeface="メイリオ" pitchFamily="50" charset="-128"/>
              </a:rPr>
              <a:t>次のいずれかに該当する中小企業事業</a:t>
            </a:r>
            <a:r>
              <a:rPr lang="ja-JP" altLang="en-US" sz="1600" dirty="0" smtClean="0">
                <a:latin typeface="メイリオ" pitchFamily="50" charset="-128"/>
                <a:ea typeface="メイリオ" pitchFamily="50" charset="-128"/>
                <a:cs typeface="メイリオ" pitchFamily="50" charset="-128"/>
              </a:rPr>
              <a:t>主</a:t>
            </a:r>
            <a:endParaRPr lang="ja-JP" altLang="en-US" sz="1600" dirty="0">
              <a:latin typeface="メイリオ" pitchFamily="50" charset="-128"/>
              <a:ea typeface="メイリオ" pitchFamily="50" charset="-128"/>
              <a:cs typeface="メイリオ"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396777894"/>
              </p:ext>
            </p:extLst>
          </p:nvPr>
        </p:nvGraphicFramePr>
        <p:xfrm>
          <a:off x="720130" y="4417432"/>
          <a:ext cx="6155814" cy="1975720"/>
        </p:xfrm>
        <a:graphic>
          <a:graphicData uri="http://schemas.openxmlformats.org/drawingml/2006/table">
            <a:tbl>
              <a:tblPr>
                <a:tableStyleId>{5940675A-B579-460E-94D1-54222C63F5DA}</a:tableStyleId>
              </a:tblPr>
              <a:tblGrid>
                <a:gridCol w="1080120"/>
                <a:gridCol w="2736304"/>
                <a:gridCol w="1169695"/>
                <a:gridCol w="1169695"/>
              </a:tblGrid>
              <a:tr h="328811">
                <a:tc gridSpan="2">
                  <a:txBody>
                    <a:bodyPr/>
                    <a:lstStyle/>
                    <a:p>
                      <a:pPr algn="ctr">
                        <a:spcAft>
                          <a:spcPts val="0"/>
                        </a:spcAft>
                      </a:pPr>
                      <a:r>
                        <a:rPr lang="ja-JP" sz="1050" kern="100" dirty="0" smtClean="0">
                          <a:effectLst/>
                          <a:latin typeface="メイリオ" pitchFamily="50" charset="-128"/>
                          <a:ea typeface="メイリオ" pitchFamily="50" charset="-128"/>
                          <a:cs typeface="メイリオ" pitchFamily="50" charset="-128"/>
                        </a:rPr>
                        <a:t>業</a:t>
                      </a:r>
                      <a:r>
                        <a:rPr lang="ja-JP" altLang="en-US" sz="1050" kern="100" dirty="0" smtClean="0">
                          <a:effectLst/>
                          <a:latin typeface="メイリオ" pitchFamily="50" charset="-128"/>
                          <a:ea typeface="メイリオ" pitchFamily="50" charset="-128"/>
                          <a:cs typeface="メイリオ" pitchFamily="50" charset="-128"/>
                        </a:rPr>
                        <a:t>　</a:t>
                      </a:r>
                      <a:r>
                        <a:rPr lang="ja-JP" sz="1050" kern="100" dirty="0" smtClean="0">
                          <a:effectLst/>
                          <a:latin typeface="メイリオ" pitchFamily="50" charset="-128"/>
                          <a:ea typeface="メイリオ" pitchFamily="50" charset="-128"/>
                          <a:cs typeface="メイリオ" pitchFamily="50" charset="-128"/>
                        </a:rPr>
                        <a:t>種</a:t>
                      </a:r>
                      <a:endParaRPr lang="ja-JP" sz="1050" kern="100" dirty="0">
                        <a:effectLst/>
                        <a:latin typeface="メイリオ" pitchFamily="50" charset="-128"/>
                        <a:ea typeface="メイリオ" pitchFamily="50" charset="-128"/>
                        <a:cs typeface="メイリオ" pitchFamily="50" charset="-128"/>
                      </a:endParaRP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pPr algn="ctr">
                        <a:spcAft>
                          <a:spcPts val="0"/>
                        </a:spcAft>
                      </a:pPr>
                      <a:endParaRPr lang="ja-JP" sz="1400" kern="100" dirty="0">
                        <a:effectLst/>
                        <a:latin typeface="メイリオ" pitchFamily="50" charset="-128"/>
                        <a:ea typeface="メイリオ" pitchFamily="50" charset="-128"/>
                        <a:cs typeface="メイリオ" pitchFamily="50" charset="-128"/>
                      </a:endParaRPr>
                    </a:p>
                  </a:txBody>
                  <a:tcPr marL="62865" marR="62865" marT="72000" marB="0" anchor="ctr">
                    <a:lnL w="12700" cap="flat" cmpd="sng" algn="ctr">
                      <a:solidFill>
                        <a:schemeClr val="tx1"/>
                      </a:solidFill>
                      <a:prstDash val="sysDash"/>
                      <a:round/>
                      <a:headEnd type="none" w="med" len="med"/>
                      <a:tailEnd type="none" w="med" len="med"/>
                    </a:lnL>
                    <a:solidFill>
                      <a:srgbClr val="FFFFCC"/>
                    </a:solidFill>
                  </a:tcPr>
                </a:tc>
                <a:tc>
                  <a:txBody>
                    <a:bodyPr/>
                    <a:lstStyle/>
                    <a:p>
                      <a:pPr algn="ctr">
                        <a:spcAft>
                          <a:spcPts val="0"/>
                        </a:spcAft>
                      </a:pPr>
                      <a:r>
                        <a:rPr lang="ja-JP" sz="1050" kern="100" dirty="0" smtClean="0">
                          <a:effectLst/>
                          <a:latin typeface="メイリオ" pitchFamily="50" charset="-128"/>
                          <a:ea typeface="メイリオ" pitchFamily="50" charset="-128"/>
                          <a:cs typeface="メイリオ" pitchFamily="50" charset="-128"/>
                        </a:rPr>
                        <a:t>常時</a:t>
                      </a:r>
                      <a:r>
                        <a:rPr lang="ja-JP" sz="1050" kern="100" dirty="0">
                          <a:effectLst/>
                          <a:latin typeface="メイリオ" pitchFamily="50" charset="-128"/>
                          <a:ea typeface="メイリオ" pitchFamily="50" charset="-128"/>
                          <a:cs typeface="メイリオ" pitchFamily="50" charset="-128"/>
                        </a:rPr>
                        <a:t>雇用</a:t>
                      </a:r>
                      <a:r>
                        <a:rPr lang="ja-JP" sz="1050" kern="100" dirty="0" smtClean="0">
                          <a:effectLst/>
                          <a:latin typeface="メイリオ" pitchFamily="50" charset="-128"/>
                          <a:ea typeface="メイリオ" pitchFamily="50" charset="-128"/>
                          <a:cs typeface="メイリオ" pitchFamily="50" charset="-128"/>
                        </a:rPr>
                        <a:t>する</a:t>
                      </a:r>
                      <a:endParaRPr lang="en-US" altLang="ja-JP" sz="1050" kern="100" dirty="0" smtClean="0">
                        <a:effectLst/>
                        <a:latin typeface="メイリオ" pitchFamily="50" charset="-128"/>
                        <a:ea typeface="メイリオ" pitchFamily="50" charset="-128"/>
                        <a:cs typeface="メイリオ" pitchFamily="50" charset="-128"/>
                      </a:endParaRPr>
                    </a:p>
                    <a:p>
                      <a:pPr algn="ctr">
                        <a:spcAft>
                          <a:spcPts val="0"/>
                        </a:spcAft>
                      </a:pPr>
                      <a:r>
                        <a:rPr lang="ja-JP" sz="1050" kern="100" dirty="0" smtClean="0">
                          <a:effectLst/>
                          <a:latin typeface="メイリオ" pitchFamily="50" charset="-128"/>
                          <a:ea typeface="メイリオ" pitchFamily="50" charset="-128"/>
                          <a:cs typeface="メイリオ" pitchFamily="50" charset="-128"/>
                        </a:rPr>
                        <a:t>労働者数</a:t>
                      </a:r>
                      <a:endParaRPr lang="ja-JP" sz="1050" kern="100" dirty="0">
                        <a:effectLst/>
                        <a:latin typeface="メイリオ" pitchFamily="50" charset="-128"/>
                        <a:ea typeface="メイリオ" pitchFamily="50" charset="-128"/>
                        <a:cs typeface="メイリオ" pitchFamily="50" charset="-128"/>
                      </a:endParaRP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spcAft>
                          <a:spcPts val="0"/>
                        </a:spcAft>
                      </a:pPr>
                      <a:r>
                        <a:rPr lang="ja-JP" sz="1050" kern="100" dirty="0" smtClean="0">
                          <a:effectLst/>
                          <a:latin typeface="メイリオ" pitchFamily="50" charset="-128"/>
                          <a:ea typeface="メイリオ" pitchFamily="50" charset="-128"/>
                          <a:cs typeface="メイリオ" pitchFamily="50" charset="-128"/>
                        </a:rPr>
                        <a:t>資本金</a:t>
                      </a:r>
                      <a:endParaRPr lang="ja-JP" sz="1050" kern="100" dirty="0">
                        <a:effectLst/>
                        <a:latin typeface="メイリオ" pitchFamily="50" charset="-128"/>
                        <a:ea typeface="メイリオ" pitchFamily="50" charset="-128"/>
                        <a:cs typeface="メイリオ" pitchFamily="50" charset="-128"/>
                      </a:endParaRP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395144">
                <a:tc>
                  <a:txBody>
                    <a:bodyPr/>
                    <a:lstStyle/>
                    <a:p>
                      <a:pPr algn="ctr">
                        <a:spcAft>
                          <a:spcPts val="0"/>
                        </a:spcAft>
                      </a:pPr>
                      <a:r>
                        <a:rPr lang="ja-JP" altLang="ja-JP" sz="1050" kern="100" dirty="0" smtClean="0">
                          <a:effectLst/>
                          <a:latin typeface="メイリオ" pitchFamily="50" charset="-128"/>
                          <a:ea typeface="メイリオ" pitchFamily="50" charset="-128"/>
                          <a:cs typeface="メイリオ" pitchFamily="50" charset="-128"/>
                        </a:rPr>
                        <a:t>小売業</a:t>
                      </a:r>
                      <a:endParaRPr lang="ja-JP" sz="1050" kern="100" dirty="0">
                        <a:effectLst/>
                        <a:latin typeface="メイリオ" pitchFamily="50" charset="-128"/>
                        <a:ea typeface="メイリオ" pitchFamily="50" charset="-128"/>
                        <a:cs typeface="メイリオ" pitchFamily="50" charset="-128"/>
                      </a:endParaRP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050" kern="100" dirty="0" smtClean="0">
                          <a:effectLst/>
                          <a:latin typeface="メイリオ" pitchFamily="50" charset="-128"/>
                          <a:ea typeface="メイリオ" pitchFamily="50" charset="-128"/>
                          <a:cs typeface="メイリオ" pitchFamily="50" charset="-128"/>
                        </a:rPr>
                        <a:t>小売業、飲食店、配達飲食サービス業</a:t>
                      </a:r>
                      <a:endParaRPr lang="ja-JP" sz="1050" kern="100" dirty="0">
                        <a:effectLst/>
                        <a:latin typeface="メイリオ" pitchFamily="50" charset="-128"/>
                        <a:ea typeface="メイリオ" pitchFamily="50" charset="-128"/>
                        <a:cs typeface="メイリオ" pitchFamily="50" charset="-128"/>
                      </a:endParaRPr>
                    </a:p>
                  </a:txBody>
                  <a:tcPr marL="66008" marR="66008" marT="36000" marB="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90600">
                        <a:spcAft>
                          <a:spcPts val="0"/>
                        </a:spcAft>
                        <a:tabLst/>
                      </a:pPr>
                      <a:r>
                        <a:rPr lang="en-US" altLang="ja-JP" sz="1050" kern="100" dirty="0" smtClean="0">
                          <a:effectLst/>
                          <a:latin typeface="メイリオ" pitchFamily="50" charset="-128"/>
                          <a:ea typeface="メイリオ" pitchFamily="50" charset="-128"/>
                          <a:cs typeface="メイリオ" pitchFamily="50" charset="-128"/>
                        </a:rPr>
                        <a:t>  50</a:t>
                      </a:r>
                      <a:r>
                        <a:rPr lang="ja-JP" altLang="ja-JP" sz="1050" kern="100" dirty="0" smtClean="0">
                          <a:effectLst/>
                          <a:latin typeface="メイリオ" pitchFamily="50" charset="-128"/>
                          <a:ea typeface="メイリオ" pitchFamily="50" charset="-128"/>
                          <a:cs typeface="メイリオ" pitchFamily="50" charset="-128"/>
                        </a:rPr>
                        <a:t>人以下</a:t>
                      </a:r>
                      <a:endParaRPr lang="ja-JP" sz="1100" kern="100" dirty="0">
                        <a:effectLst/>
                        <a:latin typeface="メイリオ" pitchFamily="50" charset="-128"/>
                        <a:ea typeface="メイリオ" pitchFamily="50" charset="-128"/>
                        <a:cs typeface="メイリオ" pitchFamily="50" charset="-128"/>
                      </a:endParaRP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altLang="ja-JP" sz="1050" kern="100" dirty="0" smtClean="0">
                          <a:effectLst/>
                          <a:latin typeface="メイリオ" pitchFamily="50" charset="-128"/>
                          <a:ea typeface="メイリオ" pitchFamily="50" charset="-128"/>
                          <a:cs typeface="メイリオ" pitchFamily="50" charset="-128"/>
                        </a:rPr>
                        <a:t>5,000</a:t>
                      </a:r>
                      <a:r>
                        <a:rPr lang="ja-JP" altLang="ja-JP" sz="1050" kern="100" dirty="0" smtClean="0">
                          <a:effectLst/>
                          <a:latin typeface="メイリオ" pitchFamily="50" charset="-128"/>
                          <a:ea typeface="メイリオ" pitchFamily="50" charset="-128"/>
                          <a:cs typeface="メイリオ" pitchFamily="50" charset="-128"/>
                        </a:rPr>
                        <a:t>万円以下</a:t>
                      </a:r>
                      <a:endParaRPr lang="ja-JP" sz="1050" kern="100" dirty="0">
                        <a:effectLst/>
                        <a:latin typeface="メイリオ" pitchFamily="50" charset="-128"/>
                        <a:ea typeface="メイリオ" pitchFamily="50" charset="-128"/>
                        <a:cs typeface="メイリオ" pitchFamily="50" charset="-128"/>
                      </a:endParaRP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50" kern="100" dirty="0" smtClean="0">
                          <a:effectLst/>
                          <a:latin typeface="メイリオ" pitchFamily="50" charset="-128"/>
                          <a:ea typeface="メイリオ" pitchFamily="50" charset="-128"/>
                          <a:cs typeface="メイリオ" pitchFamily="50" charset="-128"/>
                        </a:rPr>
                        <a:t>サービス業</a:t>
                      </a: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effectLst/>
                          <a:latin typeface="メイリオ" pitchFamily="50" charset="-128"/>
                          <a:ea typeface="メイリオ" pitchFamily="50" charset="-128"/>
                          <a:cs typeface="メイリオ" pitchFamily="50" charset="-128"/>
                        </a:rPr>
                        <a:t>物品賃貸業、宿泊業、娯楽業、医療・福祉、複合サービス（例：協同組合）など</a:t>
                      </a:r>
                      <a:endParaRPr lang="ja-JP" altLang="ja-JP" sz="1050" kern="100" dirty="0" smtClean="0">
                        <a:effectLst/>
                        <a:latin typeface="メイリオ" pitchFamily="50" charset="-128"/>
                        <a:ea typeface="メイリオ" pitchFamily="50" charset="-128"/>
                        <a:cs typeface="メイリオ" pitchFamily="50" charset="-128"/>
                      </a:endParaRPr>
                    </a:p>
                  </a:txBody>
                  <a:tcPr marL="66008" marR="66008" marT="54000" marB="0">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0"/>
                        </a:spcAft>
                      </a:pPr>
                      <a:r>
                        <a:rPr lang="en-US" altLang="ja-JP" sz="1050" kern="100" dirty="0" smtClean="0">
                          <a:effectLst/>
                          <a:latin typeface="メイリオ" pitchFamily="50" charset="-128"/>
                          <a:ea typeface="メイリオ" pitchFamily="50" charset="-128"/>
                          <a:cs typeface="メイリオ" pitchFamily="50" charset="-128"/>
                        </a:rPr>
                        <a:t>100</a:t>
                      </a:r>
                      <a:r>
                        <a:rPr lang="ja-JP" altLang="ja-JP" sz="1050" kern="100" dirty="0" smtClean="0">
                          <a:effectLst/>
                          <a:latin typeface="メイリオ" pitchFamily="50" charset="-128"/>
                          <a:ea typeface="メイリオ" pitchFamily="50" charset="-128"/>
                          <a:cs typeface="メイリオ" pitchFamily="50" charset="-128"/>
                        </a:rPr>
                        <a:t>人以下</a:t>
                      </a:r>
                      <a:endParaRPr lang="ja-JP" sz="1050" kern="100" dirty="0">
                        <a:effectLst/>
                        <a:latin typeface="メイリオ" pitchFamily="50" charset="-128"/>
                        <a:ea typeface="メイリオ" pitchFamily="50" charset="-128"/>
                        <a:cs typeface="メイリオ" pitchFamily="50" charset="-128"/>
                      </a:endParaRP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50" kern="100" dirty="0">
                          <a:effectLst/>
                          <a:latin typeface="メイリオ" pitchFamily="50" charset="-128"/>
                          <a:ea typeface="メイリオ" pitchFamily="50" charset="-128"/>
                          <a:cs typeface="メイリオ" pitchFamily="50" charset="-128"/>
                        </a:rPr>
                        <a:t>5,000</a:t>
                      </a:r>
                      <a:r>
                        <a:rPr lang="ja-JP" sz="1050" kern="100" dirty="0">
                          <a:effectLst/>
                          <a:latin typeface="メイリオ" pitchFamily="50" charset="-128"/>
                          <a:ea typeface="メイリオ" pitchFamily="50" charset="-128"/>
                          <a:cs typeface="メイリオ" pitchFamily="50" charset="-128"/>
                        </a:rPr>
                        <a:t>万円以下</a:t>
                      </a: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144">
                <a:tc>
                  <a:txBody>
                    <a:bodyPr/>
                    <a:lstStyle/>
                    <a:p>
                      <a:pPr algn="ctr">
                        <a:spcAft>
                          <a:spcPts val="0"/>
                        </a:spcAft>
                      </a:pPr>
                      <a:r>
                        <a:rPr lang="ja-JP" altLang="ja-JP" sz="1050" kern="100" dirty="0" smtClean="0">
                          <a:effectLst/>
                          <a:latin typeface="メイリオ" pitchFamily="50" charset="-128"/>
                          <a:ea typeface="メイリオ" pitchFamily="50" charset="-128"/>
                          <a:cs typeface="メイリオ" pitchFamily="50" charset="-128"/>
                        </a:rPr>
                        <a:t>卸売業</a:t>
                      </a:r>
                      <a:endParaRPr lang="ja-JP" sz="1050" kern="100" dirty="0">
                        <a:effectLst/>
                        <a:latin typeface="メイリオ" pitchFamily="50" charset="-128"/>
                        <a:ea typeface="メイリオ" pitchFamily="50" charset="-128"/>
                        <a:cs typeface="メイリオ" pitchFamily="50" charset="-128"/>
                      </a:endParaRP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050" kern="100" dirty="0" smtClean="0">
                          <a:effectLst/>
                          <a:latin typeface="メイリオ" pitchFamily="50" charset="-128"/>
                          <a:ea typeface="メイリオ" pitchFamily="50" charset="-128"/>
                          <a:cs typeface="メイリオ" pitchFamily="50" charset="-128"/>
                        </a:rPr>
                        <a:t>卸売業</a:t>
                      </a:r>
                      <a:endParaRPr lang="ja-JP" sz="1050" kern="100" dirty="0">
                        <a:effectLst/>
                        <a:latin typeface="メイリオ" pitchFamily="50" charset="-128"/>
                        <a:ea typeface="メイリオ" pitchFamily="50" charset="-128"/>
                        <a:cs typeface="メイリオ" pitchFamily="50" charset="-128"/>
                      </a:endParaRPr>
                    </a:p>
                  </a:txBody>
                  <a:tcPr marL="66008" marR="66008" marT="75104" marB="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0"/>
                        </a:spcAft>
                      </a:pPr>
                      <a:r>
                        <a:rPr lang="en-US" sz="1050" kern="100" dirty="0">
                          <a:effectLst/>
                          <a:latin typeface="メイリオ" pitchFamily="50" charset="-128"/>
                          <a:ea typeface="メイリオ" pitchFamily="50" charset="-128"/>
                          <a:cs typeface="メイリオ" pitchFamily="50" charset="-128"/>
                        </a:rPr>
                        <a:t>100</a:t>
                      </a:r>
                      <a:r>
                        <a:rPr lang="ja-JP" sz="1050" kern="100" dirty="0">
                          <a:effectLst/>
                          <a:latin typeface="メイリオ" pitchFamily="50" charset="-128"/>
                          <a:ea typeface="メイリオ" pitchFamily="50" charset="-128"/>
                          <a:cs typeface="メイリオ" pitchFamily="50" charset="-128"/>
                        </a:rPr>
                        <a:t>人以下</a:t>
                      </a: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smtClean="0">
                          <a:effectLst/>
                          <a:latin typeface="メイリオ" pitchFamily="50" charset="-128"/>
                          <a:ea typeface="メイリオ" pitchFamily="50" charset="-128"/>
                          <a:cs typeface="メイリオ" pitchFamily="50" charset="-128"/>
                        </a:rPr>
                        <a:t>　　</a:t>
                      </a:r>
                      <a:r>
                        <a:rPr lang="ja-JP" altLang="ja-JP" sz="1050" kern="100" dirty="0" smtClean="0">
                          <a:effectLst/>
                          <a:latin typeface="メイリオ" pitchFamily="50" charset="-128"/>
                          <a:ea typeface="メイリオ" pitchFamily="50" charset="-128"/>
                          <a:cs typeface="メイリオ" pitchFamily="50" charset="-128"/>
                        </a:rPr>
                        <a:t>１億円以下</a:t>
                      </a: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144">
                <a:tc>
                  <a:txBody>
                    <a:bodyPr/>
                    <a:lstStyle/>
                    <a:p>
                      <a:pPr algn="ctr">
                        <a:spcAft>
                          <a:spcPts val="0"/>
                        </a:spcAft>
                      </a:pPr>
                      <a:r>
                        <a:rPr lang="ja-JP" altLang="en-US" sz="1050" kern="0" dirty="0" smtClean="0">
                          <a:effectLst/>
                          <a:latin typeface="メイリオ" pitchFamily="50" charset="-128"/>
                          <a:ea typeface="メイリオ" pitchFamily="50" charset="-128"/>
                          <a:cs typeface="メイリオ" pitchFamily="50" charset="-128"/>
                        </a:rPr>
                        <a:t>その他の</a:t>
                      </a:r>
                      <a:r>
                        <a:rPr lang="ja-JP" sz="1050" kern="0" dirty="0" smtClean="0">
                          <a:effectLst/>
                          <a:latin typeface="メイリオ" pitchFamily="50" charset="-128"/>
                          <a:ea typeface="メイリオ" pitchFamily="50" charset="-128"/>
                          <a:cs typeface="メイリオ" pitchFamily="50" charset="-128"/>
                        </a:rPr>
                        <a:t>業種</a:t>
                      </a:r>
                      <a:endParaRPr lang="ja-JP" sz="1050" kern="100" dirty="0">
                        <a:effectLst/>
                        <a:latin typeface="メイリオ" pitchFamily="50" charset="-128"/>
                        <a:ea typeface="メイリオ" pitchFamily="50" charset="-128"/>
                        <a:cs typeface="メイリオ" pitchFamily="50" charset="-128"/>
                      </a:endParaRP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050" kern="100" dirty="0" smtClean="0">
                          <a:effectLst/>
                          <a:latin typeface="メイリオ" pitchFamily="50" charset="-128"/>
                          <a:ea typeface="メイリオ" pitchFamily="50" charset="-128"/>
                          <a:cs typeface="メイリオ" pitchFamily="50" charset="-128"/>
                        </a:rPr>
                        <a:t>農業、林業、漁業、建設業、製造業、</a:t>
                      </a:r>
                      <a:endParaRPr lang="en-US" altLang="ja-JP" sz="1050" kern="100" dirty="0" smtClean="0">
                        <a:effectLst/>
                        <a:latin typeface="メイリオ" pitchFamily="50" charset="-128"/>
                        <a:ea typeface="メイリオ" pitchFamily="50" charset="-128"/>
                        <a:cs typeface="メイリオ" pitchFamily="50" charset="-128"/>
                      </a:endParaRPr>
                    </a:p>
                    <a:p>
                      <a:pPr algn="l">
                        <a:spcAft>
                          <a:spcPts val="0"/>
                        </a:spcAft>
                      </a:pPr>
                      <a:r>
                        <a:rPr lang="ja-JP" altLang="en-US" sz="1050" kern="100" dirty="0" smtClean="0">
                          <a:effectLst/>
                          <a:latin typeface="メイリオ" pitchFamily="50" charset="-128"/>
                          <a:ea typeface="メイリオ" pitchFamily="50" charset="-128"/>
                          <a:cs typeface="メイリオ" pitchFamily="50" charset="-128"/>
                        </a:rPr>
                        <a:t>運輸業、金融業、保険業、不動産業など</a:t>
                      </a:r>
                      <a:endParaRPr lang="ja-JP" sz="1050" kern="100" dirty="0">
                        <a:effectLst/>
                        <a:latin typeface="メイリオ" pitchFamily="50" charset="-128"/>
                        <a:ea typeface="メイリオ" pitchFamily="50" charset="-128"/>
                        <a:cs typeface="メイリオ" pitchFamily="50" charset="-128"/>
                      </a:endParaRPr>
                    </a:p>
                  </a:txBody>
                  <a:tcPr marL="66008" marR="66008" marT="54000" marB="0">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0"/>
                        </a:spcAft>
                      </a:pPr>
                      <a:r>
                        <a:rPr lang="en-US" sz="1050" kern="100" dirty="0">
                          <a:effectLst/>
                          <a:latin typeface="メイリオ" pitchFamily="50" charset="-128"/>
                          <a:ea typeface="メイリオ" pitchFamily="50" charset="-128"/>
                          <a:cs typeface="メイリオ" pitchFamily="50" charset="-128"/>
                        </a:rPr>
                        <a:t>300</a:t>
                      </a:r>
                      <a:r>
                        <a:rPr lang="ja-JP" sz="1050" kern="100" dirty="0">
                          <a:effectLst/>
                          <a:latin typeface="メイリオ" pitchFamily="50" charset="-128"/>
                          <a:ea typeface="メイリオ" pitchFamily="50" charset="-128"/>
                          <a:cs typeface="メイリオ" pitchFamily="50" charset="-128"/>
                        </a:rPr>
                        <a:t>人以下</a:t>
                      </a: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ja-JP" altLang="en-US" sz="1050" kern="100" dirty="0" smtClean="0">
                          <a:effectLst/>
                          <a:latin typeface="メイリオ" pitchFamily="50" charset="-128"/>
                          <a:ea typeface="メイリオ" pitchFamily="50" charset="-128"/>
                          <a:cs typeface="メイリオ" pitchFamily="50" charset="-128"/>
                        </a:rPr>
                        <a:t>　　</a:t>
                      </a:r>
                      <a:r>
                        <a:rPr lang="ja-JP" sz="1050" kern="100" dirty="0" smtClean="0">
                          <a:effectLst/>
                          <a:latin typeface="メイリオ" pitchFamily="50" charset="-128"/>
                          <a:ea typeface="メイリオ" pitchFamily="50" charset="-128"/>
                          <a:cs typeface="メイリオ" pitchFamily="50" charset="-128"/>
                        </a:rPr>
                        <a:t>３億円</a:t>
                      </a:r>
                      <a:r>
                        <a:rPr lang="ja-JP" sz="1050" kern="100" dirty="0">
                          <a:effectLst/>
                          <a:latin typeface="メイリオ" pitchFamily="50" charset="-128"/>
                          <a:ea typeface="メイリオ" pitchFamily="50" charset="-128"/>
                          <a:cs typeface="メイリオ" pitchFamily="50" charset="-128"/>
                        </a:rPr>
                        <a:t>以下</a:t>
                      </a:r>
                    </a:p>
                  </a:txBody>
                  <a:tcPr marL="66008" marR="66008" marT="7510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1" name="正方形/長方形 20"/>
          <p:cNvSpPr/>
          <p:nvPr/>
        </p:nvSpPr>
        <p:spPr>
          <a:xfrm>
            <a:off x="258840" y="6489435"/>
            <a:ext cx="6839521" cy="342793"/>
          </a:xfrm>
          <a:prstGeom prst="rect">
            <a:avLst/>
          </a:prstGeom>
        </p:spPr>
        <p:txBody>
          <a:bodyPr wrap="square" lIns="95637" tIns="47819" rIns="95637" bIns="47819">
            <a:spAutoFit/>
          </a:bodyPr>
          <a:lstStyle/>
          <a:p>
            <a:pPr marL="464903" indent="-464903"/>
            <a:r>
              <a:rPr lang="en-US" altLang="ja-JP" sz="1600" dirty="0">
                <a:latin typeface="メイリオ" pitchFamily="50" charset="-128"/>
                <a:ea typeface="メイリオ" pitchFamily="50" charset="-128"/>
                <a:cs typeface="メイリオ" pitchFamily="50" charset="-128"/>
              </a:rPr>
              <a:t>(3) </a:t>
            </a:r>
            <a:r>
              <a:rPr lang="ja-JP" altLang="en-US" sz="1600" dirty="0" smtClean="0">
                <a:latin typeface="メイリオ" pitchFamily="50" charset="-128"/>
                <a:ea typeface="メイリオ" pitchFamily="50" charset="-128"/>
                <a:cs typeface="メイリオ" pitchFamily="50" charset="-128"/>
              </a:rPr>
              <a:t>事業場内において、措置を講じた区域以外を禁煙と</a:t>
            </a:r>
            <a:r>
              <a:rPr lang="ja-JP" altLang="en-US" sz="1600" dirty="0">
                <a:latin typeface="メイリオ" pitchFamily="50" charset="-128"/>
                <a:ea typeface="メイリオ" pitchFamily="50" charset="-128"/>
                <a:cs typeface="メイリオ" pitchFamily="50" charset="-128"/>
              </a:rPr>
              <a:t>する</a:t>
            </a:r>
            <a:r>
              <a:rPr lang="ja-JP" altLang="en-US" sz="1600" dirty="0" smtClean="0">
                <a:latin typeface="メイリオ" pitchFamily="50" charset="-128"/>
                <a:ea typeface="メイリオ" pitchFamily="50" charset="-128"/>
                <a:cs typeface="メイリオ" pitchFamily="50" charset="-128"/>
              </a:rPr>
              <a:t>事業主</a:t>
            </a:r>
            <a:endParaRPr lang="en-US" altLang="ja-JP" sz="1600" dirty="0">
              <a:latin typeface="メイリオ" pitchFamily="50" charset="-128"/>
              <a:ea typeface="メイリオ" pitchFamily="50" charset="-128"/>
              <a:cs typeface="メイリオ" pitchFamily="50" charset="-128"/>
            </a:endParaRPr>
          </a:p>
        </p:txBody>
      </p:sp>
      <p:pic>
        <p:nvPicPr>
          <p:cNvPr id="3" name="図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5515" y="9885277"/>
            <a:ext cx="361568" cy="361568"/>
          </a:xfrm>
          <a:prstGeom prst="rect">
            <a:avLst/>
          </a:prstGeom>
        </p:spPr>
      </p:pic>
      <p:sp>
        <p:nvSpPr>
          <p:cNvPr id="13" name="正方形/長方形 12"/>
          <p:cNvSpPr/>
          <p:nvPr/>
        </p:nvSpPr>
        <p:spPr>
          <a:xfrm>
            <a:off x="224830" y="8006025"/>
            <a:ext cx="6687988" cy="604403"/>
          </a:xfrm>
          <a:prstGeom prst="rect">
            <a:avLst/>
          </a:prstGeom>
        </p:spPr>
        <p:txBody>
          <a:bodyPr wrap="square" lIns="95637" tIns="47819" rIns="95637" bIns="47819">
            <a:spAutoFit/>
          </a:bodyPr>
          <a:lstStyle/>
          <a:p>
            <a:pPr hangingPunct="0"/>
            <a:r>
              <a:rPr lang="ja-JP" altLang="en-US" sz="1050" dirty="0" smtClean="0">
                <a:latin typeface="メイリオ" pitchFamily="50" charset="-128"/>
                <a:ea typeface="メイリオ" pitchFamily="50" charset="-128"/>
                <a:cs typeface="メイリオ" pitchFamily="50" charset="-128"/>
              </a:rPr>
              <a:t>・交付は</a:t>
            </a:r>
            <a:r>
              <a:rPr lang="ja-JP" altLang="en-US" sz="1050" dirty="0">
                <a:latin typeface="メイリオ" pitchFamily="50" charset="-128"/>
                <a:ea typeface="メイリオ" pitchFamily="50" charset="-128"/>
                <a:cs typeface="メイリオ" pitchFamily="50" charset="-128"/>
              </a:rPr>
              <a:t>事業場単位とし、</a:t>
            </a:r>
            <a:r>
              <a:rPr lang="ja-JP" altLang="en-US" sz="1050" b="1" dirty="0">
                <a:latin typeface="メイリオ" pitchFamily="50" charset="-128"/>
                <a:ea typeface="メイリオ" pitchFamily="50" charset="-128"/>
                <a:cs typeface="メイリオ" pitchFamily="50" charset="-128"/>
              </a:rPr>
              <a:t>１事業場につき１回</a:t>
            </a:r>
            <a:r>
              <a:rPr lang="ja-JP" altLang="en-US" sz="1050" dirty="0">
                <a:latin typeface="メイリオ" pitchFamily="50" charset="-128"/>
                <a:ea typeface="メイリオ" pitchFamily="50" charset="-128"/>
                <a:cs typeface="メイリオ" pitchFamily="50" charset="-128"/>
              </a:rPr>
              <a:t>とします</a:t>
            </a:r>
            <a:r>
              <a:rPr lang="ja-JP" altLang="en-US" sz="1050" dirty="0" smtClean="0">
                <a:latin typeface="メイリオ" pitchFamily="50" charset="-128"/>
                <a:ea typeface="メイリオ" pitchFamily="50" charset="-128"/>
                <a:cs typeface="メイリオ" pitchFamily="50" charset="-128"/>
              </a:rPr>
              <a:t>。</a:t>
            </a:r>
            <a:endParaRPr lang="en-US" altLang="ja-JP" sz="1050" dirty="0">
              <a:latin typeface="メイリオ" pitchFamily="50" charset="-128"/>
              <a:ea typeface="メイリオ" pitchFamily="50" charset="-128"/>
              <a:cs typeface="メイリオ" pitchFamily="50" charset="-128"/>
            </a:endParaRPr>
          </a:p>
          <a:p>
            <a:pPr hangingPunct="0"/>
            <a:r>
              <a:rPr lang="ja-JP" altLang="en-US" sz="1050" dirty="0" smtClean="0">
                <a:latin typeface="メイリオ" pitchFamily="50" charset="-128"/>
                <a:ea typeface="メイリオ" pitchFamily="50" charset="-128"/>
                <a:cs typeface="メイリオ" pitchFamily="50" charset="-128"/>
              </a:rPr>
              <a:t>・同じ</a:t>
            </a:r>
            <a:r>
              <a:rPr lang="ja-JP" altLang="en-US" sz="1050" dirty="0">
                <a:latin typeface="メイリオ" pitchFamily="50" charset="-128"/>
                <a:ea typeface="メイリオ" pitchFamily="50" charset="-128"/>
                <a:cs typeface="メイリオ" pitchFamily="50" charset="-128"/>
              </a:rPr>
              <a:t>事業場で複数</a:t>
            </a:r>
            <a:r>
              <a:rPr lang="ja-JP" altLang="en-US" sz="1050" dirty="0" smtClean="0">
                <a:latin typeface="メイリオ" pitchFamily="50" charset="-128"/>
                <a:ea typeface="メイリオ" pitchFamily="50" charset="-128"/>
                <a:cs typeface="メイリオ" pitchFamily="50" charset="-128"/>
              </a:rPr>
              <a:t>の場所に措置を講じる場合</a:t>
            </a:r>
            <a:r>
              <a:rPr lang="ja-JP" altLang="en-US" sz="1050" dirty="0">
                <a:latin typeface="メイリオ" pitchFamily="50" charset="-128"/>
                <a:ea typeface="メイリオ" pitchFamily="50" charset="-128"/>
                <a:cs typeface="メイリオ" pitchFamily="50" charset="-128"/>
              </a:rPr>
              <a:t>は、１件の申請</a:t>
            </a:r>
            <a:r>
              <a:rPr lang="ja-JP" altLang="en-US" sz="1050" dirty="0" smtClean="0">
                <a:latin typeface="メイリオ" pitchFamily="50" charset="-128"/>
                <a:ea typeface="メイリオ" pitchFamily="50" charset="-128"/>
                <a:cs typeface="メイリオ" pitchFamily="50" charset="-128"/>
              </a:rPr>
              <a:t>としてまとめて行って</a:t>
            </a:r>
            <a:r>
              <a:rPr lang="ja-JP" altLang="en-US" sz="1050" dirty="0">
                <a:latin typeface="メイリオ" pitchFamily="50" charset="-128"/>
                <a:ea typeface="メイリオ" pitchFamily="50" charset="-128"/>
                <a:cs typeface="メイリオ" pitchFamily="50" charset="-128"/>
              </a:rPr>
              <a:t>ください</a:t>
            </a:r>
            <a:r>
              <a:rPr lang="ja-JP" altLang="en-US" sz="1050" dirty="0" smtClean="0">
                <a:latin typeface="メイリオ" pitchFamily="50" charset="-128"/>
                <a:ea typeface="メイリオ" pitchFamily="50" charset="-128"/>
                <a:cs typeface="メイリオ" pitchFamily="50" charset="-128"/>
              </a:rPr>
              <a:t>。</a:t>
            </a:r>
            <a:endParaRPr lang="en-US" altLang="ja-JP" sz="1050" dirty="0" smtClean="0">
              <a:latin typeface="メイリオ" pitchFamily="50" charset="-128"/>
              <a:ea typeface="メイリオ" pitchFamily="50" charset="-128"/>
              <a:cs typeface="メイリオ" pitchFamily="50" charset="-128"/>
            </a:endParaRPr>
          </a:p>
          <a:p>
            <a:pPr hangingPunct="0"/>
            <a:r>
              <a:rPr lang="ja-JP" altLang="en-US" sz="1050" dirty="0" smtClean="0">
                <a:latin typeface="メイリオ" pitchFamily="50" charset="-128"/>
                <a:ea typeface="メイリオ" pitchFamily="50" charset="-128"/>
                <a:cs typeface="メイリオ" pitchFamily="50" charset="-128"/>
              </a:rPr>
              <a:t>　（</a:t>
            </a:r>
            <a:r>
              <a:rPr lang="ja-JP" altLang="en-US" sz="1050" dirty="0">
                <a:latin typeface="メイリオ" pitchFamily="50" charset="-128"/>
                <a:ea typeface="メイリオ" pitchFamily="50" charset="-128"/>
                <a:cs typeface="メイリオ" pitchFamily="50" charset="-128"/>
              </a:rPr>
              <a:t>１申請の上限額は</a:t>
            </a:r>
            <a:r>
              <a:rPr lang="en-US" altLang="ja-JP" sz="1050" dirty="0">
                <a:latin typeface="メイリオ" pitchFamily="50" charset="-128"/>
                <a:ea typeface="メイリオ" pitchFamily="50" charset="-128"/>
                <a:cs typeface="メイリオ" pitchFamily="50" charset="-128"/>
              </a:rPr>
              <a:t>200</a:t>
            </a:r>
            <a:r>
              <a:rPr lang="ja-JP" altLang="en-US" sz="1050" dirty="0">
                <a:latin typeface="メイリオ" pitchFamily="50" charset="-128"/>
                <a:ea typeface="メイリオ" pitchFamily="50" charset="-128"/>
                <a:cs typeface="メイリオ" pitchFamily="50" charset="-128"/>
              </a:rPr>
              <a:t>万</a:t>
            </a:r>
            <a:r>
              <a:rPr lang="ja-JP" altLang="en-US" sz="1050" dirty="0" smtClean="0">
                <a:latin typeface="メイリオ" pitchFamily="50" charset="-128"/>
                <a:ea typeface="メイリオ" pitchFamily="50" charset="-128"/>
                <a:cs typeface="メイリオ" pitchFamily="50" charset="-128"/>
              </a:rPr>
              <a:t>円）</a:t>
            </a:r>
            <a:endParaRPr lang="en-US" altLang="ja-JP" sz="1050" dirty="0">
              <a:latin typeface="メイリオ" pitchFamily="50" charset="-128"/>
              <a:ea typeface="メイリオ" pitchFamily="50" charset="-128"/>
              <a:cs typeface="メイリオ" pitchFamily="50" charset="-128"/>
            </a:endParaRPr>
          </a:p>
        </p:txBody>
      </p:sp>
      <p:sp>
        <p:nvSpPr>
          <p:cNvPr id="14" name="正方形/長方形 13"/>
          <p:cNvSpPr/>
          <p:nvPr/>
        </p:nvSpPr>
        <p:spPr>
          <a:xfrm>
            <a:off x="302401" y="6918645"/>
            <a:ext cx="1546350" cy="322262"/>
          </a:xfrm>
          <a:prstGeom prst="rect">
            <a:avLst/>
          </a:prstGeom>
          <a:solidFill>
            <a:schemeClr val="accent6">
              <a:lumMod val="40000"/>
              <a:lumOff val="60000"/>
            </a:schemeClr>
          </a:solidFill>
          <a:ln>
            <a:solidFill>
              <a:srgbClr val="F79646"/>
            </a:solidFill>
          </a:ln>
        </p:spPr>
        <p:txBody>
          <a:bodyPr wrap="square" lIns="95637" tIns="75305" rIns="95637" bIns="0">
            <a:spAutoFit/>
          </a:bodyPr>
          <a:lstStyle/>
          <a:p>
            <a:pPr algn="ctr"/>
            <a:r>
              <a:rPr lang="ja-JP" altLang="en-US" sz="1600" b="1" dirty="0">
                <a:latin typeface="メイリオ" pitchFamily="50" charset="-128"/>
                <a:ea typeface="メイリオ" pitchFamily="50" charset="-128"/>
                <a:cs typeface="メイリオ" pitchFamily="50" charset="-128"/>
              </a:rPr>
              <a:t>助成</a:t>
            </a:r>
            <a:r>
              <a:rPr lang="ja-JP" altLang="en-US" sz="1600" b="1" dirty="0" smtClean="0">
                <a:latin typeface="メイリオ" pitchFamily="50" charset="-128"/>
                <a:ea typeface="メイリオ" pitchFamily="50" charset="-128"/>
                <a:cs typeface="メイリオ" pitchFamily="50" charset="-128"/>
              </a:rPr>
              <a:t>内容</a:t>
            </a:r>
            <a:endParaRPr lang="ja-JP" altLang="en-US" sz="1600" b="1" dirty="0">
              <a:latin typeface="メイリオ" pitchFamily="50" charset="-128"/>
              <a:ea typeface="メイリオ" pitchFamily="50" charset="-128"/>
              <a:cs typeface="メイリオ" pitchFamily="50" charset="-128"/>
            </a:endParaRPr>
          </a:p>
        </p:txBody>
      </p:sp>
      <p:sp>
        <p:nvSpPr>
          <p:cNvPr id="16" name="正方形/長方形 15"/>
          <p:cNvSpPr/>
          <p:nvPr/>
        </p:nvSpPr>
        <p:spPr>
          <a:xfrm>
            <a:off x="311925" y="8568376"/>
            <a:ext cx="6600893" cy="1278848"/>
          </a:xfrm>
          <a:prstGeom prst="rect">
            <a:avLst/>
          </a:prstGeom>
          <a:ln w="28575">
            <a:solidFill>
              <a:srgbClr val="FF9933"/>
            </a:solidFill>
            <a:prstDash val="solid"/>
          </a:ln>
        </p:spPr>
        <p:txBody>
          <a:bodyPr wrap="square" lIns="95637" tIns="90000" rIns="95637" bIns="79200">
            <a:spAutoFit/>
          </a:bodyPr>
          <a:lstStyle/>
          <a:p>
            <a:pPr hangingPunct="0"/>
            <a:r>
              <a:rPr lang="ja-JP" altLang="en-US" sz="1400" b="1" dirty="0" smtClean="0">
                <a:latin typeface="ＭＳ ゴシック" panose="020B0609070205080204" pitchFamily="49" charset="-128"/>
                <a:ea typeface="ＭＳ ゴシック" panose="020B0609070205080204" pitchFamily="49" charset="-128"/>
                <a:cs typeface="メイリオ" pitchFamily="50" charset="-128"/>
              </a:rPr>
              <a:t> </a:t>
            </a:r>
            <a:r>
              <a:rPr lang="ja-JP" altLang="en-US" sz="1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助成の対象となる措置</a:t>
            </a:r>
            <a:endParaRPr lang="en-US" altLang="ja-JP" sz="1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endParaRPr lang="en-US" altLang="ja-JP" sz="3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hangingPunct="0"/>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（１）一定</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基準</a:t>
            </a:r>
            <a:r>
              <a:rPr lang="en-US" altLang="ja-JP" sz="1200"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満たす</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喫煙室</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の設置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改修</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hangingPunct="0"/>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喫煙室</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の入口で、喫煙室内に向かう風速が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0.2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m/s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以上</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hangingPunct="0"/>
            <a:endParaRPr lang="en-US" altLang="ja-JP" sz="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hangingPunct="0"/>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（２）一定の基準</a:t>
            </a:r>
            <a:r>
              <a:rPr lang="en-US" altLang="ja-JP" sz="1200"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満たす</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換気装置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の設置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宿泊業・飲食店を営んでいる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事業場のみ）</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hangingPunct="0"/>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喫煙区域の粉</a:t>
            </a:r>
            <a:r>
              <a:rPr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じん</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濃度が</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0.15 mg/m</a:t>
            </a:r>
            <a:r>
              <a:rPr lang="en-US" altLang="ja-JP" sz="1050" baseline="300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以下、または必要換気量が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70.3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（席数）</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m</a:t>
            </a:r>
            <a:r>
              <a:rPr lang="en-US" altLang="ja-JP" sz="1050" baseline="300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a:t>
            </a:r>
            <a:r>
              <a:rPr lang="en-US" altLang="ja-JP" sz="1050" baseline="30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以上</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972051962"/>
              </p:ext>
            </p:extLst>
          </p:nvPr>
        </p:nvGraphicFramePr>
        <p:xfrm>
          <a:off x="311925" y="7354209"/>
          <a:ext cx="6600893" cy="640852"/>
        </p:xfrm>
        <a:graphic>
          <a:graphicData uri="http://schemas.openxmlformats.org/drawingml/2006/table">
            <a:tbl>
              <a:tblPr firstRow="1" bandRow="1">
                <a:tableStyleId>{5940675A-B579-460E-94D1-54222C63F5DA}</a:tableStyleId>
              </a:tblPr>
              <a:tblGrid>
                <a:gridCol w="4086851"/>
                <a:gridCol w="1257021"/>
                <a:gridCol w="1257021"/>
              </a:tblGrid>
              <a:tr h="216024">
                <a:tc>
                  <a:txBody>
                    <a:bodyPr/>
                    <a:lstStyle/>
                    <a:p>
                      <a:pPr algn="ctr"/>
                      <a:r>
                        <a:rPr kumimoji="1" lang="ja-JP" altLang="en-US" sz="1050" dirty="0" smtClean="0">
                          <a:latin typeface="メイリオ" pitchFamily="50" charset="-128"/>
                          <a:ea typeface="メイリオ" pitchFamily="50" charset="-128"/>
                          <a:cs typeface="メイリオ" pitchFamily="50" charset="-128"/>
                        </a:rPr>
                        <a:t>助成対象経費</a:t>
                      </a:r>
                      <a:endParaRPr kumimoji="1" lang="ja-JP" altLang="en-US" sz="1200" baseline="30000" dirty="0">
                        <a:latin typeface="メイリオ" pitchFamily="50" charset="-128"/>
                        <a:ea typeface="メイリオ" pitchFamily="50" charset="-128"/>
                        <a:cs typeface="メイリオ" pitchFamily="50" charset="-128"/>
                      </a:endParaRPr>
                    </a:p>
                  </a:txBody>
                  <a:tcPr marL="96012" marR="96012" marT="72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助成率</a:t>
                      </a:r>
                      <a:endParaRPr kumimoji="1" lang="ja-JP" altLang="en-US" sz="1050" dirty="0">
                        <a:latin typeface="メイリオ" pitchFamily="50" charset="-128"/>
                        <a:ea typeface="メイリオ" pitchFamily="50" charset="-128"/>
                        <a:cs typeface="メイリオ" pitchFamily="50" charset="-128"/>
                      </a:endParaRPr>
                    </a:p>
                  </a:txBody>
                  <a:tcPr marL="96012" marR="96012" marT="72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上限額</a:t>
                      </a:r>
                      <a:endParaRPr kumimoji="1" lang="ja-JP" altLang="en-US" sz="1050" dirty="0">
                        <a:latin typeface="メイリオ" pitchFamily="50" charset="-128"/>
                        <a:ea typeface="メイリオ" pitchFamily="50" charset="-128"/>
                        <a:cs typeface="メイリオ" pitchFamily="50" charset="-128"/>
                      </a:endParaRPr>
                    </a:p>
                  </a:txBody>
                  <a:tcPr marL="96012" marR="96012" marT="72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336192">
                <a:tc>
                  <a:txBody>
                    <a:bodyPr/>
                    <a:lstStyle/>
                    <a:p>
                      <a:pPr algn="ctr"/>
                      <a:r>
                        <a:rPr lang="ja-JP" altLang="en-US" sz="1100" dirty="0" smtClean="0">
                          <a:solidFill>
                            <a:schemeClr val="tx1"/>
                          </a:solidFill>
                          <a:latin typeface="メイリオ" pitchFamily="50" charset="-128"/>
                          <a:ea typeface="メイリオ" pitchFamily="50" charset="-128"/>
                          <a:cs typeface="メイリオ" pitchFamily="50" charset="-128"/>
                        </a:rPr>
                        <a:t>喫煙室の設置などにかかる</a:t>
                      </a:r>
                      <a:endParaRPr lang="en-US" altLang="ja-JP" sz="1100" dirty="0" smtClean="0">
                        <a:solidFill>
                          <a:schemeClr val="tx1"/>
                        </a:solidFill>
                        <a:latin typeface="メイリオ" pitchFamily="50" charset="-128"/>
                        <a:ea typeface="メイリオ" pitchFamily="50" charset="-128"/>
                        <a:cs typeface="メイリオ" pitchFamily="50" charset="-128"/>
                      </a:endParaRPr>
                    </a:p>
                    <a:p>
                      <a:pPr algn="ctr"/>
                      <a:r>
                        <a:rPr lang="ja-JP" altLang="ja-JP" sz="1100" dirty="0" smtClean="0">
                          <a:latin typeface="メイリオ" pitchFamily="50" charset="-128"/>
                          <a:ea typeface="メイリオ" pitchFamily="50" charset="-128"/>
                          <a:cs typeface="メイリオ" pitchFamily="50" charset="-128"/>
                        </a:rPr>
                        <a:t>工費、設備費、備品費、機械装置費など</a:t>
                      </a:r>
                      <a:endParaRPr kumimoji="1" lang="ja-JP" altLang="en-US" sz="1100" dirty="0">
                        <a:latin typeface="メイリオ" pitchFamily="50" charset="-128"/>
                        <a:ea typeface="メイリオ" pitchFamily="50" charset="-128"/>
                        <a:cs typeface="メイリオ" pitchFamily="50" charset="-128"/>
                      </a:endParaRPr>
                    </a:p>
                  </a:txBody>
                  <a:tcPr marL="96012" marR="96012"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56371" rtl="0" eaLnBrk="1" fontAlgn="auto" latinLnBrk="0" hangingPunct="1">
                        <a:lnSpc>
                          <a:spcPct val="100000"/>
                        </a:lnSpc>
                        <a:spcBef>
                          <a:spcPts val="0"/>
                        </a:spcBef>
                        <a:spcAft>
                          <a:spcPts val="0"/>
                        </a:spcAft>
                        <a:buClrTx/>
                        <a:buSzTx/>
                        <a:buFontTx/>
                        <a:buNone/>
                        <a:tabLst/>
                        <a:defRPr/>
                      </a:pPr>
                      <a:r>
                        <a:rPr lang="ja-JP" altLang="en-US" sz="1200" b="0" dirty="0" smtClean="0">
                          <a:latin typeface="メイリオ" pitchFamily="50" charset="-128"/>
                          <a:ea typeface="メイリオ" pitchFamily="50" charset="-128"/>
                          <a:cs typeface="メイリオ" pitchFamily="50" charset="-128"/>
                        </a:rPr>
                        <a:t>１</a:t>
                      </a:r>
                      <a:r>
                        <a:rPr lang="en-US" altLang="ja-JP" sz="1200" b="0" dirty="0" smtClean="0">
                          <a:latin typeface="メイリオ" pitchFamily="50" charset="-128"/>
                          <a:ea typeface="メイリオ" pitchFamily="50" charset="-128"/>
                          <a:cs typeface="メイリオ" pitchFamily="50" charset="-128"/>
                        </a:rPr>
                        <a:t>/</a:t>
                      </a:r>
                      <a:r>
                        <a:rPr lang="ja-JP" altLang="en-US" sz="1200" b="0" dirty="0" smtClean="0">
                          <a:latin typeface="メイリオ" pitchFamily="50" charset="-128"/>
                          <a:ea typeface="メイリオ" pitchFamily="50" charset="-128"/>
                          <a:cs typeface="メイリオ" pitchFamily="50" charset="-128"/>
                        </a:rPr>
                        <a:t>２</a:t>
                      </a:r>
                      <a:endParaRPr kumimoji="1" lang="ja-JP" altLang="en-US" sz="1200" b="0" dirty="0">
                        <a:latin typeface="メイリオ" pitchFamily="50" charset="-128"/>
                        <a:ea typeface="メイリオ" pitchFamily="50" charset="-128"/>
                        <a:cs typeface="メイリオ" pitchFamily="50" charset="-128"/>
                      </a:endParaRPr>
                    </a:p>
                  </a:txBody>
                  <a:tcPr marL="96012" marR="96012"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b="0" dirty="0" smtClean="0">
                          <a:latin typeface="メイリオ" pitchFamily="50" charset="-128"/>
                          <a:ea typeface="メイリオ" pitchFamily="50" charset="-128"/>
                          <a:cs typeface="メイリオ" pitchFamily="50" charset="-128"/>
                        </a:rPr>
                        <a:t>200</a:t>
                      </a:r>
                      <a:r>
                        <a:rPr lang="ja-JP" altLang="en-US" sz="1200" b="0" dirty="0" smtClean="0">
                          <a:latin typeface="メイリオ" pitchFamily="50" charset="-128"/>
                          <a:ea typeface="メイリオ" pitchFamily="50" charset="-128"/>
                          <a:cs typeface="メイリオ" pitchFamily="50" charset="-128"/>
                        </a:rPr>
                        <a:t>万円</a:t>
                      </a:r>
                      <a:endParaRPr kumimoji="1" lang="ja-JP" altLang="en-US" sz="1200" b="0" dirty="0">
                        <a:latin typeface="メイリオ" pitchFamily="50" charset="-128"/>
                        <a:ea typeface="メイリオ" pitchFamily="50" charset="-128"/>
                        <a:cs typeface="メイリオ" pitchFamily="50" charset="-128"/>
                      </a:endParaRPr>
                    </a:p>
                  </a:txBody>
                  <a:tcPr marL="96012" marR="96012"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テキスト ボックス 22"/>
          <p:cNvSpPr txBox="1"/>
          <p:nvPr/>
        </p:nvSpPr>
        <p:spPr>
          <a:xfrm>
            <a:off x="273681" y="663516"/>
            <a:ext cx="6661697" cy="598357"/>
          </a:xfrm>
          <a:prstGeom prst="rect">
            <a:avLst/>
          </a:prstGeom>
          <a:solidFill>
            <a:schemeClr val="accent6"/>
          </a:solidFill>
        </p:spPr>
        <p:txBody>
          <a:bodyPr wrap="square" lIns="95637" tIns="150610" rIns="95637" bIns="0" rtlCol="0">
            <a:spAutoFit/>
          </a:bodyPr>
          <a:lstStyle/>
          <a:p>
            <a:pPr algn="ctr"/>
            <a:r>
              <a:rPr lang="ja-JP" altLang="en-US" sz="2900" b="1" dirty="0">
                <a:solidFill>
                  <a:schemeClr val="bg1"/>
                </a:solidFill>
                <a:latin typeface="メイリオ" pitchFamily="50" charset="-128"/>
                <a:ea typeface="メイリオ" pitchFamily="50" charset="-128"/>
                <a:cs typeface="メイリオ" pitchFamily="50" charset="-128"/>
              </a:rPr>
              <a:t>「受動喫煙防止対策助成金」のご案内</a:t>
            </a:r>
          </a:p>
        </p:txBody>
      </p:sp>
      <p:sp>
        <p:nvSpPr>
          <p:cNvPr id="24" name="テキスト ボックス 23"/>
          <p:cNvSpPr txBox="1"/>
          <p:nvPr/>
        </p:nvSpPr>
        <p:spPr>
          <a:xfrm>
            <a:off x="203870" y="343019"/>
            <a:ext cx="6349290" cy="342793"/>
          </a:xfrm>
          <a:prstGeom prst="rect">
            <a:avLst/>
          </a:prstGeom>
          <a:noFill/>
        </p:spPr>
        <p:txBody>
          <a:bodyPr wrap="square" lIns="95637" tIns="47819" rIns="95637" bIns="47819" rtlCol="0">
            <a:spAutoFit/>
          </a:bodyPr>
          <a:lstStyle/>
          <a:p>
            <a:r>
              <a:rPr kumimoji="1" lang="ja-JP" altLang="en-US" sz="1600" dirty="0" smtClean="0">
                <a:latin typeface="メイリオ" pitchFamily="50" charset="-128"/>
                <a:ea typeface="メイリオ" pitchFamily="50" charset="-128"/>
                <a:cs typeface="メイリオ" pitchFamily="50" charset="-128"/>
              </a:rPr>
              <a:t>職場での受動喫煙防止対策に取り組む</a:t>
            </a:r>
            <a:r>
              <a:rPr lang="ja-JP" altLang="en-US" sz="1600" dirty="0" smtClean="0">
                <a:latin typeface="メイリオ" pitchFamily="50" charset="-128"/>
                <a:ea typeface="メイリオ" pitchFamily="50" charset="-128"/>
                <a:cs typeface="メイリオ" pitchFamily="50" charset="-128"/>
              </a:rPr>
              <a:t>中小企業事業主の皆さまへ</a:t>
            </a:r>
            <a:endParaRPr kumimoji="1" lang="ja-JP" altLang="en-US" sz="1600" dirty="0">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4032498" y="58120"/>
            <a:ext cx="3096345" cy="250460"/>
          </a:xfrm>
          <a:prstGeom prst="rect">
            <a:avLst/>
          </a:prstGeom>
          <a:noFill/>
        </p:spPr>
        <p:txBody>
          <a:bodyPr wrap="square" lIns="95637" tIns="47819" rIns="95637" bIns="47819" rtlCol="0">
            <a:spAutoFit/>
          </a:bodyPr>
          <a:lstStyle/>
          <a:p>
            <a:pPr algn="r"/>
            <a:r>
              <a:rPr lang="ja-JP" altLang="en-US" sz="1000" dirty="0" smtClean="0">
                <a:latin typeface="メイリオ" pitchFamily="50" charset="-128"/>
                <a:ea typeface="メイリオ" pitchFamily="50" charset="-128"/>
                <a:cs typeface="メイリオ" pitchFamily="50" charset="-128"/>
              </a:rPr>
              <a:t>［ 平成</a:t>
            </a:r>
            <a:r>
              <a:rPr lang="en-US" altLang="ja-JP" sz="1000" dirty="0" smtClean="0">
                <a:latin typeface="メイリオ" pitchFamily="50" charset="-128"/>
                <a:ea typeface="メイリオ" pitchFamily="50" charset="-128"/>
                <a:cs typeface="メイリオ" pitchFamily="50" charset="-128"/>
              </a:rPr>
              <a:t>26</a:t>
            </a:r>
            <a:r>
              <a:rPr lang="ja-JP" altLang="en-US" sz="1000" dirty="0" smtClean="0">
                <a:latin typeface="メイリオ" pitchFamily="50" charset="-128"/>
                <a:ea typeface="メイリオ" pitchFamily="50" charset="-128"/>
                <a:cs typeface="メイリオ" pitchFamily="50" charset="-128"/>
              </a:rPr>
              <a:t>年度版 </a:t>
            </a:r>
            <a:r>
              <a:rPr lang="en-US" altLang="ja-JP" sz="1000" dirty="0" smtClean="0">
                <a:latin typeface="メイリオ" pitchFamily="50" charset="-128"/>
                <a:ea typeface="メイリオ" pitchFamily="50" charset="-128"/>
                <a:cs typeface="メイリオ" pitchFamily="50" charset="-128"/>
              </a:rPr>
              <a:t>ver.2 (H26.</a:t>
            </a:r>
            <a:r>
              <a:rPr lang="ja-JP" altLang="en-US" sz="1000" dirty="0" smtClean="0">
                <a:latin typeface="メイリオ" pitchFamily="50" charset="-128"/>
                <a:ea typeface="メイリオ" pitchFamily="50" charset="-128"/>
                <a:cs typeface="メイリオ" pitchFamily="50" charset="-128"/>
              </a:rPr>
              <a:t>７作成</a:t>
            </a:r>
            <a:r>
              <a:rPr lang="en-US" altLang="ja-JP" sz="1000" dirty="0" smtClean="0">
                <a:latin typeface="メイリオ" pitchFamily="50" charset="-128"/>
                <a:ea typeface="メイリオ" pitchFamily="50" charset="-128"/>
                <a:cs typeface="メイリオ" pitchFamily="50" charset="-128"/>
              </a:rPr>
              <a:t>) </a:t>
            </a:r>
            <a:r>
              <a:rPr lang="ja-JP" altLang="en-US" sz="1000" dirty="0" smtClean="0">
                <a:latin typeface="メイリオ" pitchFamily="50" charset="-128"/>
                <a:ea typeface="メイリオ" pitchFamily="50" charset="-128"/>
                <a:cs typeface="メイリオ" pitchFamily="50" charset="-128"/>
              </a:rPr>
              <a:t>］</a:t>
            </a:r>
            <a:endParaRPr lang="ja-JP" altLang="en-US" sz="10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83236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2027238"/>
            <a:ext cx="5305425"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66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060575"/>
            <a:ext cx="5400675"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73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412875"/>
            <a:ext cx="5314950" cy="750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09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366203" y="7169943"/>
            <a:ext cx="6546616" cy="2880000"/>
          </a:xfrm>
          <a:prstGeom prst="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95637" tIns="72000" rIns="95637" bIns="0" rtlCol="0" anchor="ctr"/>
          <a:lstStyle/>
          <a:p>
            <a:r>
              <a:rPr lang="en-US" altLang="ja-JP" sz="1600" b="1" dirty="0">
                <a:solidFill>
                  <a:schemeClr val="accent6">
                    <a:lumMod val="75000"/>
                  </a:schemeClr>
                </a:solidFill>
                <a:latin typeface="メイリオ" pitchFamily="50" charset="-128"/>
                <a:ea typeface="メイリオ" pitchFamily="50" charset="-128"/>
                <a:cs typeface="メイリオ" pitchFamily="50" charset="-128"/>
              </a:rPr>
              <a:t>【</a:t>
            </a:r>
            <a:r>
              <a:rPr lang="ja-JP" altLang="en-US" sz="1600" b="1" dirty="0">
                <a:solidFill>
                  <a:srgbClr val="FF6600"/>
                </a:solidFill>
                <a:latin typeface="メイリオ" pitchFamily="50" charset="-128"/>
                <a:ea typeface="メイリオ" pitchFamily="50" charset="-128"/>
                <a:cs typeface="メイリオ" pitchFamily="50" charset="-128"/>
              </a:rPr>
              <a:t>交付申請に必要な書類</a:t>
            </a:r>
            <a:r>
              <a:rPr lang="en-US" altLang="ja-JP" sz="1600" b="1" dirty="0">
                <a:solidFill>
                  <a:schemeClr val="accent6">
                    <a:lumMod val="75000"/>
                  </a:schemeClr>
                </a:solidFill>
                <a:latin typeface="メイリオ" pitchFamily="50" charset="-128"/>
                <a:ea typeface="メイリオ" pitchFamily="50" charset="-128"/>
                <a:cs typeface="メイリオ" pitchFamily="50" charset="-128"/>
              </a:rPr>
              <a:t>】</a:t>
            </a:r>
          </a:p>
          <a:p>
            <a:pPr marL="185961" indent="-185961"/>
            <a:endParaRPr lang="en-US" altLang="ja-JP" sz="400" spc="52" dirty="0">
              <a:solidFill>
                <a:schemeClr val="tx1"/>
              </a:solidFill>
              <a:latin typeface="メイリオ" pitchFamily="50" charset="-128"/>
              <a:ea typeface="メイリオ" pitchFamily="50" charset="-128"/>
              <a:cs typeface="メイリオ" pitchFamily="50" charset="-128"/>
            </a:endParaRPr>
          </a:p>
          <a:p>
            <a:pPr marL="185961" indent="-185961"/>
            <a:r>
              <a:rPr lang="ja-JP" altLang="en-US" sz="1200" dirty="0">
                <a:solidFill>
                  <a:schemeClr val="tx1"/>
                </a:solidFill>
                <a:latin typeface="メイリオ" pitchFamily="50" charset="-128"/>
                <a:ea typeface="メイリオ" pitchFamily="50" charset="-128"/>
                <a:cs typeface="メイリオ" pitchFamily="50" charset="-128"/>
              </a:rPr>
              <a:t>● 受動喫煙防止対策助成金交付申請書</a:t>
            </a:r>
            <a:r>
              <a:rPr lang="en-US" altLang="ja-JP" sz="1200" baseline="30000" dirty="0">
                <a:solidFill>
                  <a:schemeClr val="tx1"/>
                </a:solidFill>
                <a:latin typeface="メイリオ" pitchFamily="50" charset="-128"/>
                <a:ea typeface="メイリオ" pitchFamily="50" charset="-128"/>
                <a:cs typeface="メイリオ" pitchFamily="50" charset="-128"/>
              </a:rPr>
              <a:t>※</a:t>
            </a:r>
            <a:endParaRPr lang="en-US" altLang="ja-JP" sz="1200" dirty="0">
              <a:solidFill>
                <a:schemeClr val="tx1"/>
              </a:solidFill>
              <a:latin typeface="メイリオ" pitchFamily="50" charset="-128"/>
              <a:ea typeface="メイリオ" pitchFamily="50" charset="-128"/>
              <a:cs typeface="メイリオ" pitchFamily="50" charset="-128"/>
            </a:endParaRPr>
          </a:p>
          <a:p>
            <a:pPr marL="185961" indent="-185961"/>
            <a:r>
              <a:rPr lang="ja-JP" altLang="en-US" sz="1200" dirty="0">
                <a:solidFill>
                  <a:schemeClr val="tx1"/>
                </a:solidFill>
                <a:latin typeface="メイリオ" pitchFamily="50" charset="-128"/>
                <a:ea typeface="メイリオ" pitchFamily="50" charset="-128"/>
                <a:cs typeface="メイリオ" pitchFamily="50" charset="-128"/>
              </a:rPr>
              <a:t>● 受動喫煙防止対策についての事業計画</a:t>
            </a:r>
            <a:r>
              <a:rPr lang="en-US" altLang="ja-JP" sz="1200" baseline="30000" dirty="0">
                <a:solidFill>
                  <a:schemeClr val="tx1"/>
                </a:solidFill>
                <a:latin typeface="メイリオ" pitchFamily="50" charset="-128"/>
                <a:ea typeface="メイリオ" pitchFamily="50" charset="-128"/>
                <a:cs typeface="メイリオ" pitchFamily="50" charset="-128"/>
              </a:rPr>
              <a:t>※</a:t>
            </a:r>
          </a:p>
          <a:p>
            <a:r>
              <a:rPr lang="ja-JP" altLang="en-US" sz="1200" dirty="0">
                <a:solidFill>
                  <a:schemeClr val="tx1"/>
                </a:solidFill>
                <a:latin typeface="メイリオ" pitchFamily="50" charset="-128"/>
                <a:ea typeface="メイリオ" pitchFamily="50" charset="-128"/>
                <a:cs typeface="メイリオ" pitchFamily="50" charset="-128"/>
              </a:rPr>
              <a:t>● 不交付要件に該当しない旨の書類</a:t>
            </a:r>
            <a:r>
              <a:rPr lang="en-US" altLang="ja-JP" sz="1200" baseline="30000" dirty="0">
                <a:solidFill>
                  <a:schemeClr val="tx1"/>
                </a:solidFill>
                <a:latin typeface="メイリオ" pitchFamily="50" charset="-128"/>
                <a:ea typeface="メイリオ" pitchFamily="50" charset="-128"/>
                <a:cs typeface="メイリオ" pitchFamily="50" charset="-128"/>
              </a:rPr>
              <a:t>※</a:t>
            </a:r>
          </a:p>
          <a:p>
            <a:r>
              <a:rPr lang="ja-JP" altLang="en-US" sz="1200" dirty="0">
                <a:solidFill>
                  <a:schemeClr val="tx1"/>
                </a:solidFill>
                <a:latin typeface="メイリオ" pitchFamily="50" charset="-128"/>
                <a:ea typeface="メイリオ" pitchFamily="50" charset="-128"/>
                <a:cs typeface="メイリオ" pitchFamily="50" charset="-128"/>
              </a:rPr>
              <a:t>● 直近の労働保険概算保険料申告書の</a:t>
            </a:r>
            <a:r>
              <a:rPr lang="ja-JP" altLang="en-US" sz="1200" dirty="0" smtClean="0">
                <a:solidFill>
                  <a:schemeClr val="tx1"/>
                </a:solidFill>
                <a:latin typeface="メイリオ" pitchFamily="50" charset="-128"/>
                <a:ea typeface="メイリオ" pitchFamily="50" charset="-128"/>
                <a:cs typeface="メイリオ" pitchFamily="50" charset="-128"/>
              </a:rPr>
              <a:t>写し</a:t>
            </a:r>
            <a:endParaRPr lang="en-US" altLang="ja-JP" sz="1200" dirty="0">
              <a:solidFill>
                <a:schemeClr val="tx1"/>
              </a:solidFill>
              <a:latin typeface="メイリオ" pitchFamily="50" charset="-128"/>
              <a:ea typeface="メイリオ" pitchFamily="50" charset="-128"/>
              <a:cs typeface="メイリオ" pitchFamily="50" charset="-128"/>
            </a:endParaRPr>
          </a:p>
          <a:p>
            <a:r>
              <a:rPr lang="ja-JP" altLang="en-US" sz="1200" dirty="0" smtClean="0">
                <a:solidFill>
                  <a:schemeClr val="tx1"/>
                </a:solidFill>
                <a:latin typeface="メイリオ" pitchFamily="50" charset="-128"/>
                <a:ea typeface="メイリオ" pitchFamily="50" charset="-128"/>
                <a:cs typeface="メイリオ" pitchFamily="50" charset="-128"/>
              </a:rPr>
              <a:t>　</a:t>
            </a:r>
            <a:r>
              <a:rPr lang="ja-JP" altLang="en-US" sz="1200" dirty="0">
                <a:solidFill>
                  <a:schemeClr val="tx1"/>
                </a:solidFill>
                <a:latin typeface="メイリオ" pitchFamily="50" charset="-128"/>
                <a:ea typeface="メイリオ" pitchFamily="50" charset="-128"/>
                <a:cs typeface="メイリオ" pitchFamily="50" charset="-128"/>
              </a:rPr>
              <a:t> </a:t>
            </a:r>
            <a:r>
              <a:rPr lang="ja-JP" altLang="en-US" sz="1000" dirty="0" smtClean="0">
                <a:solidFill>
                  <a:schemeClr val="tx1"/>
                </a:solidFill>
                <a:latin typeface="メイリオ" pitchFamily="50" charset="-128"/>
                <a:ea typeface="メイリオ" pitchFamily="50" charset="-128"/>
                <a:cs typeface="メイリオ" pitchFamily="50" charset="-128"/>
              </a:rPr>
              <a:t>（保険関係が成立して間もない</a:t>
            </a:r>
            <a:r>
              <a:rPr lang="ja-JP" altLang="en-US" sz="1000" dirty="0">
                <a:solidFill>
                  <a:schemeClr val="tx1"/>
                </a:solidFill>
                <a:latin typeface="メイリオ" pitchFamily="50" charset="-128"/>
                <a:ea typeface="メイリオ" pitchFamily="50" charset="-128"/>
                <a:cs typeface="メイリオ" pitchFamily="50" charset="-128"/>
              </a:rPr>
              <a:t>場合</a:t>
            </a:r>
            <a:r>
              <a:rPr lang="ja-JP" altLang="en-US" sz="1000" dirty="0" smtClean="0">
                <a:solidFill>
                  <a:schemeClr val="tx1"/>
                </a:solidFill>
                <a:latin typeface="メイリオ" pitchFamily="50" charset="-128"/>
                <a:ea typeface="メイリオ" pitchFamily="50" charset="-128"/>
                <a:cs typeface="メイリオ" pitchFamily="50" charset="-128"/>
              </a:rPr>
              <a:t>は、労働保険関係成立届）</a:t>
            </a:r>
            <a:endParaRPr lang="en-US" altLang="ja-JP" sz="1000" dirty="0" smtClean="0">
              <a:solidFill>
                <a:schemeClr val="tx1"/>
              </a:solidFill>
              <a:latin typeface="メイリオ" pitchFamily="50" charset="-128"/>
              <a:ea typeface="メイリオ" pitchFamily="50" charset="-128"/>
              <a:cs typeface="メイリオ" pitchFamily="50" charset="-128"/>
            </a:endParaRPr>
          </a:p>
          <a:p>
            <a:r>
              <a:rPr lang="ja-JP" altLang="en-US" sz="1200" dirty="0" smtClean="0">
                <a:solidFill>
                  <a:schemeClr val="tx1"/>
                </a:solidFill>
                <a:latin typeface="メイリオ" pitchFamily="50" charset="-128"/>
                <a:ea typeface="メイリオ" pitchFamily="50" charset="-128"/>
                <a:cs typeface="メイリオ" pitchFamily="50" charset="-128"/>
              </a:rPr>
              <a:t>● </a:t>
            </a:r>
            <a:r>
              <a:rPr lang="ja-JP" altLang="en-US" sz="1200" dirty="0">
                <a:solidFill>
                  <a:schemeClr val="tx1"/>
                </a:solidFill>
                <a:latin typeface="メイリオ" pitchFamily="50" charset="-128"/>
                <a:ea typeface="メイリオ" pitchFamily="50" charset="-128"/>
                <a:cs typeface="メイリオ" pitchFamily="50" charset="-128"/>
              </a:rPr>
              <a:t>中小企業事業主であることを確認するための書類</a:t>
            </a:r>
            <a:r>
              <a:rPr lang="ja-JP" altLang="en-US" sz="1000" dirty="0">
                <a:solidFill>
                  <a:schemeClr val="tx1"/>
                </a:solidFill>
                <a:latin typeface="メイリオ" pitchFamily="50" charset="-128"/>
                <a:ea typeface="メイリオ" pitchFamily="50" charset="-128"/>
                <a:cs typeface="メイリオ" pitchFamily="50" charset="-128"/>
              </a:rPr>
              <a:t>（資本金・労働者数を記載した資料など）</a:t>
            </a:r>
            <a:endParaRPr lang="en-US" altLang="ja-JP" sz="1000" dirty="0">
              <a:solidFill>
                <a:schemeClr val="tx1"/>
              </a:solidFill>
              <a:latin typeface="メイリオ" pitchFamily="50" charset="-128"/>
              <a:ea typeface="メイリオ" pitchFamily="50" charset="-128"/>
              <a:cs typeface="メイリオ" pitchFamily="50" charset="-128"/>
            </a:endParaRPr>
          </a:p>
          <a:p>
            <a:r>
              <a:rPr lang="ja-JP" altLang="en-US" sz="1200" dirty="0">
                <a:solidFill>
                  <a:schemeClr val="tx1"/>
                </a:solidFill>
                <a:latin typeface="メイリオ" pitchFamily="50" charset="-128"/>
                <a:ea typeface="メイリオ" pitchFamily="50" charset="-128"/>
                <a:cs typeface="メイリオ" pitchFamily="50" charset="-128"/>
              </a:rPr>
              <a:t>● 措置を講じる場所の工事前の写真</a:t>
            </a:r>
            <a:r>
              <a:rPr lang="ja-JP" altLang="en-US" sz="1000" dirty="0" smtClean="0">
                <a:solidFill>
                  <a:schemeClr val="tx1"/>
                </a:solidFill>
                <a:latin typeface="メイリオ" pitchFamily="50" charset="-128"/>
                <a:ea typeface="メイリオ" pitchFamily="50" charset="-128"/>
                <a:cs typeface="メイリオ" pitchFamily="50" charset="-128"/>
              </a:rPr>
              <a:t>（申請</a:t>
            </a:r>
            <a:r>
              <a:rPr lang="ja-JP" altLang="en-US" sz="1000" dirty="0">
                <a:solidFill>
                  <a:schemeClr val="tx1"/>
                </a:solidFill>
                <a:latin typeface="メイリオ" pitchFamily="50" charset="-128"/>
                <a:ea typeface="メイリオ" pitchFamily="50" charset="-128"/>
                <a:cs typeface="メイリオ" pitchFamily="50" charset="-128"/>
              </a:rPr>
              <a:t>日から３カ月</a:t>
            </a:r>
            <a:r>
              <a:rPr lang="ja-JP" altLang="en-US" sz="1000" dirty="0" smtClean="0">
                <a:solidFill>
                  <a:schemeClr val="tx1"/>
                </a:solidFill>
                <a:latin typeface="メイリオ" pitchFamily="50" charset="-128"/>
                <a:ea typeface="メイリオ" pitchFamily="50" charset="-128"/>
                <a:cs typeface="メイリオ" pitchFamily="50" charset="-128"/>
              </a:rPr>
              <a:t>以内に撮影したもの）</a:t>
            </a:r>
            <a:endParaRPr lang="en-US" altLang="ja-JP" sz="1000" dirty="0">
              <a:solidFill>
                <a:schemeClr val="tx1"/>
              </a:solidFill>
              <a:latin typeface="メイリオ" pitchFamily="50" charset="-128"/>
              <a:ea typeface="メイリオ" pitchFamily="50" charset="-128"/>
              <a:cs typeface="メイリオ" pitchFamily="50" charset="-128"/>
            </a:endParaRPr>
          </a:p>
          <a:p>
            <a:pPr marL="189282" indent="-189282"/>
            <a:r>
              <a:rPr lang="ja-JP" altLang="en-US" sz="1200" dirty="0">
                <a:solidFill>
                  <a:schemeClr val="tx1"/>
                </a:solidFill>
                <a:latin typeface="メイリオ" pitchFamily="50" charset="-128"/>
                <a:ea typeface="メイリオ" pitchFamily="50" charset="-128"/>
                <a:cs typeface="メイリオ" pitchFamily="50" charset="-128"/>
              </a:rPr>
              <a:t>● 設置を予定している喫煙室や換気装置の場所など助成事業の詳細を確認できる資料</a:t>
            </a:r>
            <a:endParaRPr lang="en-US" altLang="ja-JP" sz="1200" dirty="0">
              <a:solidFill>
                <a:schemeClr val="tx1"/>
              </a:solidFill>
              <a:latin typeface="メイリオ" pitchFamily="50" charset="-128"/>
              <a:ea typeface="メイリオ" pitchFamily="50" charset="-128"/>
              <a:cs typeface="メイリオ" pitchFamily="50" charset="-128"/>
            </a:endParaRPr>
          </a:p>
          <a:p>
            <a:pPr marL="278942" indent="-278942"/>
            <a:r>
              <a:rPr lang="ja-JP" altLang="en-US" sz="1200" dirty="0">
                <a:solidFill>
                  <a:schemeClr val="tx1"/>
                </a:solidFill>
                <a:latin typeface="メイリオ" pitchFamily="50" charset="-128"/>
                <a:ea typeface="メイリオ" pitchFamily="50" charset="-128"/>
                <a:cs typeface="メイリオ" pitchFamily="50" charset="-128"/>
              </a:rPr>
              <a:t>● 講じる措置が要件を満たして設計されていることが確認できる資料</a:t>
            </a:r>
            <a:endParaRPr lang="en-US" altLang="ja-JP" sz="1200" dirty="0">
              <a:solidFill>
                <a:schemeClr val="tx1"/>
              </a:solidFill>
              <a:latin typeface="メイリオ" pitchFamily="50" charset="-128"/>
              <a:ea typeface="メイリオ" pitchFamily="50" charset="-128"/>
              <a:cs typeface="メイリオ" pitchFamily="50" charset="-128"/>
            </a:endParaRPr>
          </a:p>
          <a:p>
            <a:pPr marL="180975" indent="-180975"/>
            <a:r>
              <a:rPr lang="ja-JP" altLang="en-US" sz="1200" dirty="0">
                <a:solidFill>
                  <a:schemeClr val="tx1"/>
                </a:solidFill>
                <a:latin typeface="メイリオ" pitchFamily="50" charset="-128"/>
                <a:ea typeface="メイリオ" pitchFamily="50" charset="-128"/>
                <a:cs typeface="メイリオ" pitchFamily="50" charset="-128"/>
              </a:rPr>
              <a:t>● 事業場の室内とそれに準ずる環境で、措置を講じる区域以外での喫煙を禁止する旨</a:t>
            </a:r>
            <a:r>
              <a:rPr lang="ja-JP" altLang="en-US" sz="1200" dirty="0" smtClean="0">
                <a:solidFill>
                  <a:schemeClr val="tx1"/>
                </a:solidFill>
                <a:latin typeface="メイリオ" pitchFamily="50" charset="-128"/>
                <a:ea typeface="メイリオ" pitchFamily="50" charset="-128"/>
                <a:cs typeface="メイリオ" pitchFamily="50" charset="-128"/>
              </a:rPr>
              <a:t>を</a:t>
            </a:r>
            <a:endParaRPr lang="en-US" altLang="ja-JP" sz="1200" dirty="0" smtClean="0">
              <a:solidFill>
                <a:schemeClr val="tx1"/>
              </a:solidFill>
              <a:latin typeface="メイリオ" pitchFamily="50" charset="-128"/>
              <a:ea typeface="メイリオ" pitchFamily="50" charset="-128"/>
              <a:cs typeface="メイリオ" pitchFamily="50" charset="-128"/>
            </a:endParaRPr>
          </a:p>
          <a:p>
            <a:pPr marL="180975" indent="-180975"/>
            <a:r>
              <a:rPr lang="en-US" altLang="ja-JP" sz="1200" dirty="0">
                <a:solidFill>
                  <a:schemeClr val="tx1"/>
                </a:solidFill>
                <a:latin typeface="メイリオ" pitchFamily="50" charset="-128"/>
                <a:ea typeface="メイリオ" pitchFamily="50" charset="-128"/>
                <a:cs typeface="メイリオ" pitchFamily="50" charset="-128"/>
              </a:rPr>
              <a:t> </a:t>
            </a:r>
            <a:r>
              <a:rPr lang="en-US" altLang="ja-JP" sz="1200" dirty="0" smtClean="0">
                <a:solidFill>
                  <a:schemeClr val="tx1"/>
                </a:solidFill>
                <a:latin typeface="メイリオ" pitchFamily="50" charset="-128"/>
                <a:ea typeface="メイリオ" pitchFamily="50" charset="-128"/>
                <a:cs typeface="メイリオ" pitchFamily="50" charset="-128"/>
              </a:rPr>
              <a:t>   </a:t>
            </a:r>
            <a:r>
              <a:rPr lang="ja-JP" altLang="en-US" sz="1200" dirty="0" smtClean="0">
                <a:solidFill>
                  <a:schemeClr val="tx1"/>
                </a:solidFill>
                <a:latin typeface="メイリオ" pitchFamily="50" charset="-128"/>
                <a:ea typeface="メイリオ" pitchFamily="50" charset="-128"/>
                <a:cs typeface="メイリオ" pitchFamily="50" charset="-128"/>
              </a:rPr>
              <a:t>説明</a:t>
            </a:r>
            <a:r>
              <a:rPr lang="ja-JP" altLang="en-US" sz="1200" dirty="0">
                <a:solidFill>
                  <a:schemeClr val="tx1"/>
                </a:solidFill>
                <a:latin typeface="メイリオ" pitchFamily="50" charset="-128"/>
                <a:ea typeface="メイリオ" pitchFamily="50" charset="-128"/>
                <a:cs typeface="メイリオ" pitchFamily="50" charset="-128"/>
              </a:rPr>
              <a:t>する書類</a:t>
            </a:r>
            <a:endParaRPr lang="en-US" altLang="ja-JP" sz="1200" dirty="0">
              <a:solidFill>
                <a:schemeClr val="tx1"/>
              </a:solidFill>
              <a:latin typeface="メイリオ" pitchFamily="50" charset="-128"/>
              <a:ea typeface="メイリオ" pitchFamily="50" charset="-128"/>
              <a:cs typeface="メイリオ" pitchFamily="50" charset="-128"/>
            </a:endParaRPr>
          </a:p>
          <a:p>
            <a:pPr marL="278942" indent="-278942"/>
            <a:r>
              <a:rPr lang="ja-JP" altLang="en-US" sz="1200" dirty="0">
                <a:solidFill>
                  <a:schemeClr val="tx1"/>
                </a:solidFill>
                <a:latin typeface="メイリオ" pitchFamily="50" charset="-128"/>
                <a:ea typeface="メイリオ" pitchFamily="50" charset="-128"/>
                <a:cs typeface="メイリオ" pitchFamily="50" charset="-128"/>
              </a:rPr>
              <a:t>● 講じる措置に関する施工業者からの見積書の写し</a:t>
            </a:r>
            <a:endParaRPr lang="en-US" altLang="ja-JP" sz="1200" dirty="0">
              <a:solidFill>
                <a:schemeClr val="tx1"/>
              </a:solidFill>
              <a:latin typeface="メイリオ" pitchFamily="50" charset="-128"/>
              <a:ea typeface="メイリオ" pitchFamily="50" charset="-128"/>
              <a:cs typeface="メイリオ" pitchFamily="50" charset="-128"/>
            </a:endParaRPr>
          </a:p>
          <a:p>
            <a:pPr marL="278942" indent="-278942"/>
            <a:r>
              <a:rPr lang="ja-JP" altLang="en-US" sz="1200" dirty="0">
                <a:solidFill>
                  <a:schemeClr val="tx1"/>
                </a:solidFill>
                <a:latin typeface="メイリオ" pitchFamily="50" charset="-128"/>
                <a:ea typeface="メイリオ" pitchFamily="50" charset="-128"/>
                <a:cs typeface="メイリオ" pitchFamily="50" charset="-128"/>
              </a:rPr>
              <a:t>● その他都道府県労働局長が必要と認める書類</a:t>
            </a:r>
          </a:p>
        </p:txBody>
      </p:sp>
      <p:sp>
        <p:nvSpPr>
          <p:cNvPr id="31" name="テキスト ボックス 30"/>
          <p:cNvSpPr txBox="1"/>
          <p:nvPr/>
        </p:nvSpPr>
        <p:spPr>
          <a:xfrm>
            <a:off x="2737224" y="7289734"/>
            <a:ext cx="1937015" cy="264862"/>
          </a:xfrm>
          <a:prstGeom prst="rect">
            <a:avLst/>
          </a:prstGeom>
          <a:noFill/>
        </p:spPr>
        <p:txBody>
          <a:bodyPr wrap="square" lIns="95637" tIns="47819" rIns="95637" bIns="47819" rtlCol="0">
            <a:spAutoFit/>
          </a:bodyPr>
          <a:lstStyle/>
          <a:p>
            <a:r>
              <a:rPr lang="ja-JP" altLang="en-US" sz="1050" dirty="0">
                <a:latin typeface="メイリオ" pitchFamily="50" charset="-128"/>
                <a:ea typeface="メイリオ" pitchFamily="50" charset="-128"/>
                <a:cs typeface="メイリオ" pitchFamily="50" charset="-128"/>
              </a:rPr>
              <a:t> </a:t>
            </a:r>
            <a:r>
              <a:rPr lang="en-US" altLang="ja-JP" sz="1050" dirty="0" smtClean="0">
                <a:latin typeface="メイリオ" pitchFamily="50" charset="-128"/>
                <a:ea typeface="メイリオ" pitchFamily="50" charset="-128"/>
                <a:cs typeface="メイリオ" pitchFamily="50" charset="-128"/>
              </a:rPr>
              <a:t>※</a:t>
            </a:r>
            <a:r>
              <a:rPr lang="ja-JP" altLang="en-US" sz="1050" dirty="0">
                <a:latin typeface="メイリオ" pitchFamily="50" charset="-128"/>
                <a:ea typeface="メイリオ" pitchFamily="50" charset="-128"/>
                <a:cs typeface="メイリオ" pitchFamily="50" charset="-128"/>
              </a:rPr>
              <a:t>所定の様式があります。</a:t>
            </a:r>
          </a:p>
        </p:txBody>
      </p:sp>
      <p:sp>
        <p:nvSpPr>
          <p:cNvPr id="21" name="正方形/長方形 20"/>
          <p:cNvSpPr/>
          <p:nvPr/>
        </p:nvSpPr>
        <p:spPr>
          <a:xfrm>
            <a:off x="175505" y="257197"/>
            <a:ext cx="2230448" cy="322262"/>
          </a:xfrm>
          <a:prstGeom prst="rect">
            <a:avLst/>
          </a:prstGeom>
          <a:solidFill>
            <a:schemeClr val="accent6">
              <a:lumMod val="40000"/>
              <a:lumOff val="60000"/>
            </a:schemeClr>
          </a:solidFill>
          <a:ln>
            <a:solidFill>
              <a:schemeClr val="accent6"/>
            </a:solidFill>
          </a:ln>
        </p:spPr>
        <p:txBody>
          <a:bodyPr wrap="square" lIns="95637" tIns="75305" rIns="95637" bIns="0">
            <a:spAutoFit/>
          </a:bodyPr>
          <a:lstStyle/>
          <a:p>
            <a:pPr algn="ctr"/>
            <a:r>
              <a:rPr lang="ja-JP" altLang="en-US" sz="1600" b="1" dirty="0" smtClean="0">
                <a:latin typeface="メイリオ" pitchFamily="50" charset="-128"/>
                <a:ea typeface="メイリオ" pitchFamily="50" charset="-128"/>
                <a:cs typeface="メイリオ" pitchFamily="50" charset="-128"/>
              </a:rPr>
              <a:t>申請手続の流れ</a:t>
            </a:r>
            <a:endParaRPr lang="ja-JP" altLang="en-US" sz="1600" b="1" dirty="0">
              <a:latin typeface="メイリオ" pitchFamily="50" charset="-128"/>
              <a:ea typeface="メイリオ" pitchFamily="50" charset="-128"/>
              <a:cs typeface="メイリオ" pitchFamily="50" charset="-128"/>
            </a:endParaRPr>
          </a:p>
        </p:txBody>
      </p:sp>
      <p:sp>
        <p:nvSpPr>
          <p:cNvPr id="3" name="角丸四角形 2"/>
          <p:cNvSpPr/>
          <p:nvPr/>
        </p:nvSpPr>
        <p:spPr>
          <a:xfrm>
            <a:off x="360090" y="793547"/>
            <a:ext cx="2049581" cy="300449"/>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t"/>
          <a:lstStyle/>
          <a:p>
            <a:pPr algn="ct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申請内容の検討</a:t>
            </a:r>
          </a:p>
        </p:txBody>
      </p:sp>
      <p:sp>
        <p:nvSpPr>
          <p:cNvPr id="4" name="テキスト ボックス 3"/>
          <p:cNvSpPr txBox="1"/>
          <p:nvPr/>
        </p:nvSpPr>
        <p:spPr>
          <a:xfrm>
            <a:off x="2529061" y="591358"/>
            <a:ext cx="4586989" cy="773680"/>
          </a:xfrm>
          <a:prstGeom prst="rect">
            <a:avLst/>
          </a:prstGeom>
          <a:noFill/>
        </p:spPr>
        <p:txBody>
          <a:bodyPr wrap="square" lIns="95637" tIns="47819" rIns="95637" bIns="47819" rtlCol="0">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交付要綱などを読み、この助成金</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の制度を把握し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、申</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請書の作成</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関係資料を準備しましょう。不明</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な点があれば、所轄の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都道府県</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労働局や相談支援業務の相談ダイヤル（最終ページ参照）に</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お気軽にご相談ください。</a:t>
            </a:r>
          </a:p>
        </p:txBody>
      </p:sp>
      <p:sp>
        <p:nvSpPr>
          <p:cNvPr id="14" name="角丸四角形 13"/>
          <p:cNvSpPr/>
          <p:nvPr/>
        </p:nvSpPr>
        <p:spPr>
          <a:xfrm>
            <a:off x="360090" y="1506310"/>
            <a:ext cx="2049581" cy="300449"/>
          </a:xfrm>
          <a:prstGeom prst="roundRect">
            <a:avLst/>
          </a:prstGeom>
          <a:no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t"/>
          <a:lstStyle/>
          <a:p>
            <a:pPr algn="ctr"/>
            <a:r>
              <a:rPr lang="ja-JP" altLang="en-US" sz="1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交付申請</a:t>
            </a:r>
          </a:p>
        </p:txBody>
      </p:sp>
      <p:sp>
        <p:nvSpPr>
          <p:cNvPr id="16" name="テキスト ボックス 15"/>
          <p:cNvSpPr txBox="1"/>
          <p:nvPr/>
        </p:nvSpPr>
        <p:spPr>
          <a:xfrm>
            <a:off x="2533625" y="1470226"/>
            <a:ext cx="4630050" cy="435126"/>
          </a:xfrm>
          <a:prstGeom prst="rect">
            <a:avLst/>
          </a:prstGeom>
          <a:noFill/>
        </p:spPr>
        <p:txBody>
          <a:bodyPr wrap="square" lIns="95637" tIns="47819" rIns="95637" bIns="47819" rtlCol="0">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申請書類</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を２部ずつ、所轄</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の労働局</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基準部健康</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安全課（健康課）に提出してください</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。労働局での審査</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期間は</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原則</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カ月以内</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です。</a:t>
            </a:r>
          </a:p>
        </p:txBody>
      </p:sp>
      <p:sp>
        <p:nvSpPr>
          <p:cNvPr id="23" name="角丸四角形 22"/>
          <p:cNvSpPr/>
          <p:nvPr/>
        </p:nvSpPr>
        <p:spPr>
          <a:xfrm>
            <a:off x="360090" y="2204765"/>
            <a:ext cx="2049581" cy="30044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t"/>
          <a:lstStyle/>
          <a:p>
            <a:pPr algn="ct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交付決定</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通知書受領</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2552547" y="2066014"/>
            <a:ext cx="4504287" cy="604403"/>
          </a:xfrm>
          <a:prstGeom prst="rect">
            <a:avLst/>
          </a:prstGeom>
          <a:noFill/>
        </p:spPr>
        <p:txBody>
          <a:bodyPr wrap="square" lIns="95637" tIns="47819" rIns="95637" bIns="47819"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助成金の交付が適当と認められると、</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労働局で「</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受動喫煙</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防止対策</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助成金</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交付決定通知書</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発行します。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この交付決定通知書</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を受領してから、工事に</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着</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手</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ください。</a:t>
            </a:r>
          </a:p>
        </p:txBody>
      </p:sp>
      <p:sp>
        <p:nvSpPr>
          <p:cNvPr id="27" name="角丸四角形 26"/>
          <p:cNvSpPr/>
          <p:nvPr/>
        </p:nvSpPr>
        <p:spPr>
          <a:xfrm>
            <a:off x="360090" y="2908266"/>
            <a:ext cx="2049581" cy="300449"/>
          </a:xfrm>
          <a:prstGeom prst="round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t"/>
          <a:lstStyle/>
          <a:p>
            <a:pPr algn="ct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工事の発注・施工</a:t>
            </a:r>
          </a:p>
        </p:txBody>
      </p:sp>
      <p:sp>
        <p:nvSpPr>
          <p:cNvPr id="30" name="テキスト ボックス 29"/>
          <p:cNvSpPr txBox="1"/>
          <p:nvPr/>
        </p:nvSpPr>
        <p:spPr>
          <a:xfrm>
            <a:off x="2548905" y="2768274"/>
            <a:ext cx="4557621" cy="604403"/>
          </a:xfrm>
          <a:prstGeom prst="rect">
            <a:avLst/>
          </a:prstGeom>
          <a:noFill/>
        </p:spPr>
        <p:txBody>
          <a:bodyPr wrap="square" lIns="95637" tIns="47819" rIns="95637" bIns="47819"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交付決定の内容に従って工事を実施してください。</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事業内容に変更がある場合は、「交付決定内容変更承認申請」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所轄</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の労働局に提出し、承認を受ける必要があります。</a:t>
            </a:r>
          </a:p>
        </p:txBody>
      </p:sp>
      <p:sp>
        <p:nvSpPr>
          <p:cNvPr id="34" name="角丸四角形 33"/>
          <p:cNvSpPr/>
          <p:nvPr/>
        </p:nvSpPr>
        <p:spPr>
          <a:xfrm>
            <a:off x="360090" y="3598843"/>
            <a:ext cx="2049581" cy="300449"/>
          </a:xfrm>
          <a:prstGeom prst="round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t"/>
          <a:lstStyle/>
          <a:p>
            <a:pPr algn="ct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工事費用の支払い</a:t>
            </a:r>
          </a:p>
        </p:txBody>
      </p:sp>
      <p:sp>
        <p:nvSpPr>
          <p:cNvPr id="35" name="テキスト ボックス 34"/>
          <p:cNvSpPr txBox="1"/>
          <p:nvPr/>
        </p:nvSpPr>
        <p:spPr>
          <a:xfrm>
            <a:off x="2552547" y="3457884"/>
            <a:ext cx="4563503" cy="604403"/>
          </a:xfrm>
          <a:prstGeom prst="rect">
            <a:avLst/>
          </a:prstGeom>
          <a:noFill/>
        </p:spPr>
        <p:txBody>
          <a:bodyPr wrap="square" lIns="95637" tIns="47819" rIns="95637" bIns="47819"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工事が完了</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したら費用を支払い、領収書と明細</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を受領してください。</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分割払いやリース契約による支払いの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場合には、助成金</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交付でき</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ません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ので、ご注意ください。</a:t>
            </a:r>
          </a:p>
        </p:txBody>
      </p:sp>
      <p:sp>
        <p:nvSpPr>
          <p:cNvPr id="38" name="角丸四角形 37"/>
          <p:cNvSpPr/>
          <p:nvPr/>
        </p:nvSpPr>
        <p:spPr>
          <a:xfrm>
            <a:off x="360091" y="4303827"/>
            <a:ext cx="2045862" cy="300449"/>
          </a:xfrm>
          <a:prstGeom prst="roundRect">
            <a:avLst/>
          </a:prstGeom>
          <a:no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t"/>
          <a:lstStyle/>
          <a:p>
            <a:pPr algn="ctr"/>
            <a:r>
              <a:rPr lang="ja-JP" altLang="en-US" sz="1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事業実績報告</a:t>
            </a:r>
          </a:p>
        </p:txBody>
      </p:sp>
      <p:sp>
        <p:nvSpPr>
          <p:cNvPr id="39" name="テキスト ボックス 38"/>
          <p:cNvSpPr txBox="1"/>
          <p:nvPr/>
        </p:nvSpPr>
        <p:spPr>
          <a:xfrm>
            <a:off x="2548905" y="4158407"/>
            <a:ext cx="4557620" cy="604403"/>
          </a:xfrm>
          <a:prstGeom prst="rect">
            <a:avLst/>
          </a:prstGeom>
          <a:noFill/>
        </p:spPr>
        <p:txBody>
          <a:bodyPr wrap="square" lIns="95637" tIns="47819" rIns="95637" bIns="47819" rtlCol="0">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報告書類</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を２部ずつ、所轄</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の労働局</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労働基準部健康安全課（健康課）に提出して、実績報告をしてください。</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報告は、交付</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決定の際に指定された期日まで</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に行ってください</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2" name="角丸四角形 41"/>
          <p:cNvSpPr/>
          <p:nvPr/>
        </p:nvSpPr>
        <p:spPr>
          <a:xfrm>
            <a:off x="374946" y="5005686"/>
            <a:ext cx="2034725" cy="30044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t"/>
          <a:lstStyle/>
          <a:p>
            <a:pPr algn="ct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交付額確定通知書受領</a:t>
            </a:r>
          </a:p>
        </p:txBody>
      </p:sp>
      <p:sp>
        <p:nvSpPr>
          <p:cNvPr id="43" name="テキスト ボックス 42"/>
          <p:cNvSpPr txBox="1"/>
          <p:nvPr/>
        </p:nvSpPr>
        <p:spPr>
          <a:xfrm>
            <a:off x="2560787" y="4966703"/>
            <a:ext cx="4555263" cy="435126"/>
          </a:xfrm>
          <a:prstGeom prst="rect">
            <a:avLst/>
          </a:prstGeom>
          <a:noFill/>
        </p:spPr>
        <p:txBody>
          <a:bodyPr wrap="square" lIns="95637" tIns="47819" rIns="95637" bIns="47819"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最終的に助成金の交付が適当と認められると、</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労働局</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受動</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喫煙</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防止</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対策助成金交付額確定通知書</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」を発行します。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a:off x="360091" y="5694361"/>
            <a:ext cx="2049580" cy="300449"/>
          </a:xfrm>
          <a:prstGeom prst="round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t"/>
          <a:lstStyle/>
          <a:p>
            <a:pPr algn="ct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助成金の受領</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2572828" y="5654387"/>
            <a:ext cx="4484006" cy="435126"/>
          </a:xfrm>
          <a:prstGeom prst="rect">
            <a:avLst/>
          </a:prstGeom>
          <a:noFill/>
        </p:spPr>
        <p:txBody>
          <a:bodyPr wrap="square" lIns="95637" tIns="47819" rIns="95637" bIns="47819"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交付申請時または事業実績報告時に指定した口座に</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、助成金</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振り</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込みます</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角丸四角形 53"/>
          <p:cNvSpPr/>
          <p:nvPr/>
        </p:nvSpPr>
        <p:spPr>
          <a:xfrm>
            <a:off x="374945" y="6575688"/>
            <a:ext cx="2034725" cy="300449"/>
          </a:xfrm>
          <a:prstGeom prst="roundRect">
            <a:avLst/>
          </a:prstGeom>
          <a:no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t"/>
          <a:lstStyle/>
          <a:p>
            <a:pPr algn="ctr"/>
            <a:r>
              <a:rPr lang="ja-JP" altLang="en-US" sz="1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実施状況報告</a:t>
            </a:r>
          </a:p>
        </p:txBody>
      </p:sp>
      <p:sp>
        <p:nvSpPr>
          <p:cNvPr id="58" name="テキスト ボックス 57"/>
          <p:cNvSpPr txBox="1"/>
          <p:nvPr/>
        </p:nvSpPr>
        <p:spPr>
          <a:xfrm>
            <a:off x="2584166" y="6451329"/>
            <a:ext cx="4522360" cy="604403"/>
          </a:xfrm>
          <a:prstGeom prst="rect">
            <a:avLst/>
          </a:prstGeom>
          <a:noFill/>
        </p:spPr>
        <p:txBody>
          <a:bodyPr wrap="square" lIns="95637" tIns="47819" rIns="95637" bIns="47819"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した設備の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運用状況や帳簿・書類の保存状況について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、交付額</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確定の際</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に指定された期日（おおむね助成金交付</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の５年後）までに、所定の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様式に従って、所轄の労働局に報告してください。</a:t>
            </a:r>
          </a:p>
        </p:txBody>
      </p:sp>
      <p:cxnSp>
        <p:nvCxnSpPr>
          <p:cNvPr id="6" name="直線矢印コネクタ 5"/>
          <p:cNvCxnSpPr/>
          <p:nvPr/>
        </p:nvCxnSpPr>
        <p:spPr>
          <a:xfrm>
            <a:off x="1376307" y="1141691"/>
            <a:ext cx="0" cy="329206"/>
          </a:xfrm>
          <a:prstGeom prst="straightConnector1">
            <a:avLst/>
          </a:prstGeom>
          <a:ln w="349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1376307" y="1846885"/>
            <a:ext cx="0" cy="329206"/>
          </a:xfrm>
          <a:prstGeom prst="straightConnector1">
            <a:avLst/>
          </a:prstGeom>
          <a:ln w="349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376307" y="2541059"/>
            <a:ext cx="0" cy="329206"/>
          </a:xfrm>
          <a:prstGeom prst="straightConnector1">
            <a:avLst/>
          </a:prstGeom>
          <a:ln w="349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376307" y="3240971"/>
            <a:ext cx="0" cy="329206"/>
          </a:xfrm>
          <a:prstGeom prst="straightConnector1">
            <a:avLst/>
          </a:prstGeom>
          <a:ln w="349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368202" y="3935117"/>
            <a:ext cx="0" cy="329206"/>
          </a:xfrm>
          <a:prstGeom prst="straightConnector1">
            <a:avLst/>
          </a:prstGeom>
          <a:ln w="349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376307" y="4640339"/>
            <a:ext cx="0" cy="329206"/>
          </a:xfrm>
          <a:prstGeom prst="straightConnector1">
            <a:avLst/>
          </a:prstGeom>
          <a:ln w="349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1385832" y="5334154"/>
            <a:ext cx="0" cy="329206"/>
          </a:xfrm>
          <a:prstGeom prst="straightConnector1">
            <a:avLst/>
          </a:prstGeom>
          <a:ln w="349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endCxn id="54" idx="0"/>
          </p:cNvCxnSpPr>
          <p:nvPr/>
        </p:nvCxnSpPr>
        <p:spPr>
          <a:xfrm>
            <a:off x="1384881" y="6032910"/>
            <a:ext cx="7427" cy="542778"/>
          </a:xfrm>
          <a:prstGeom prst="straightConnector1">
            <a:avLst/>
          </a:prstGeom>
          <a:ln w="34925">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684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320714" y="280531"/>
            <a:ext cx="6635537" cy="2838451"/>
          </a:xfrm>
          <a:prstGeom prst="rect">
            <a:avLst/>
          </a:prstGeom>
          <a:noFill/>
          <a:ln w="25400">
            <a:solidFill>
              <a:schemeClr val="accent6"/>
            </a:solidFill>
          </a:ln>
        </p:spPr>
        <p:txBody>
          <a:bodyPr wrap="square" lIns="95637" tIns="108000" rIns="95637" bIns="36000" rtlCol="0">
            <a:spAutoFit/>
          </a:bodyPr>
          <a:lstStyle/>
          <a:p>
            <a:r>
              <a:rPr lang="en-US" altLang="ja-JP" sz="1600" b="1" dirty="0" smtClean="0">
                <a:solidFill>
                  <a:schemeClr val="accent6">
                    <a:lumMod val="75000"/>
                  </a:schemeClr>
                </a:solidFill>
                <a:latin typeface="メイリオ" pitchFamily="50" charset="-128"/>
                <a:ea typeface="メイリオ" pitchFamily="50" charset="-128"/>
                <a:cs typeface="メイリオ" pitchFamily="50" charset="-128"/>
              </a:rPr>
              <a:t>【</a:t>
            </a:r>
            <a:r>
              <a:rPr lang="ja-JP" altLang="en-US" sz="1600" b="1" dirty="0" smtClean="0">
                <a:solidFill>
                  <a:schemeClr val="accent6">
                    <a:lumMod val="75000"/>
                  </a:schemeClr>
                </a:solidFill>
                <a:latin typeface="メイリオ" pitchFamily="50" charset="-128"/>
                <a:ea typeface="メイリオ" pitchFamily="50" charset="-128"/>
                <a:cs typeface="メイリオ" pitchFamily="50" charset="-128"/>
              </a:rPr>
              <a:t>事業実績</a:t>
            </a:r>
            <a:r>
              <a:rPr lang="ja-JP" altLang="en-US" sz="1600" b="1" dirty="0">
                <a:solidFill>
                  <a:schemeClr val="accent6">
                    <a:lumMod val="75000"/>
                  </a:schemeClr>
                </a:solidFill>
                <a:latin typeface="メイリオ" pitchFamily="50" charset="-128"/>
                <a:ea typeface="メイリオ" pitchFamily="50" charset="-128"/>
                <a:cs typeface="メイリオ" pitchFamily="50" charset="-128"/>
              </a:rPr>
              <a:t>報告に必要な書類</a:t>
            </a:r>
            <a:r>
              <a:rPr lang="en-US" altLang="ja-JP" sz="1600" b="1" dirty="0">
                <a:solidFill>
                  <a:schemeClr val="accent6">
                    <a:lumMod val="75000"/>
                  </a:schemeClr>
                </a:solidFill>
                <a:latin typeface="メイリオ" pitchFamily="50" charset="-128"/>
                <a:ea typeface="メイリオ" pitchFamily="50" charset="-128"/>
                <a:cs typeface="メイリオ" pitchFamily="50" charset="-128"/>
              </a:rPr>
              <a:t>】</a:t>
            </a:r>
          </a:p>
          <a:p>
            <a:pPr marL="278942" indent="-278942"/>
            <a:endParaRPr lang="en-US" altLang="ja-JP" sz="500" dirty="0">
              <a:latin typeface="メイリオ" pitchFamily="50" charset="-128"/>
              <a:ea typeface="メイリオ" pitchFamily="50" charset="-128"/>
              <a:cs typeface="メイリオ" pitchFamily="50" charset="-128"/>
            </a:endParaRPr>
          </a:p>
          <a:p>
            <a:pPr marL="278942" indent="-278942"/>
            <a:r>
              <a:rPr lang="ja-JP" altLang="en-US" sz="1200" dirty="0">
                <a:latin typeface="メイリオ" pitchFamily="50" charset="-128"/>
                <a:ea typeface="メイリオ" pitchFamily="50" charset="-128"/>
                <a:cs typeface="メイリオ" pitchFamily="50" charset="-128"/>
              </a:rPr>
              <a:t>● 受動喫煙防止対策助成金事業実績報告書</a:t>
            </a:r>
            <a:r>
              <a:rPr lang="en-US" altLang="ja-JP" sz="1300" baseline="30000" dirty="0">
                <a:latin typeface="メイリオ" pitchFamily="50" charset="-128"/>
                <a:ea typeface="メイリオ" pitchFamily="50" charset="-128"/>
                <a:cs typeface="メイリオ" pitchFamily="50" charset="-128"/>
              </a:rPr>
              <a:t>※</a:t>
            </a:r>
            <a:endParaRPr lang="en-US" altLang="ja-JP" sz="1300" dirty="0">
              <a:latin typeface="メイリオ" pitchFamily="50" charset="-128"/>
              <a:ea typeface="メイリオ" pitchFamily="50" charset="-128"/>
              <a:cs typeface="メイリオ" pitchFamily="50" charset="-128"/>
            </a:endParaRPr>
          </a:p>
          <a:p>
            <a:pPr marL="278942" indent="-278942"/>
            <a:r>
              <a:rPr lang="ja-JP" altLang="en-US" sz="1200" dirty="0">
                <a:latin typeface="メイリオ" pitchFamily="50" charset="-128"/>
                <a:ea typeface="メイリオ" pitchFamily="50" charset="-128"/>
                <a:cs typeface="メイリオ" pitchFamily="50" charset="-128"/>
              </a:rPr>
              <a:t>● 受動喫煙防止対策についての事業結果概要報告書兼助成金振込先申請書</a:t>
            </a:r>
            <a:r>
              <a:rPr lang="en-US" altLang="ja-JP" sz="1300" baseline="30000" dirty="0">
                <a:latin typeface="メイリオ" pitchFamily="50" charset="-128"/>
                <a:ea typeface="メイリオ" pitchFamily="50" charset="-128"/>
                <a:cs typeface="メイリオ" pitchFamily="50" charset="-128"/>
              </a:rPr>
              <a:t>※</a:t>
            </a:r>
          </a:p>
          <a:p>
            <a:r>
              <a:rPr lang="ja-JP" altLang="en-US" sz="1200" dirty="0">
                <a:latin typeface="メイリオ" pitchFamily="50" charset="-128"/>
                <a:ea typeface="メイリオ" pitchFamily="50" charset="-128"/>
                <a:cs typeface="メイリオ" pitchFamily="50" charset="-128"/>
              </a:rPr>
              <a:t>● 受動喫煙防止対策助成金交付決定通知書の写し</a:t>
            </a:r>
            <a:endParaRPr lang="en-US" altLang="ja-JP" sz="1200" dirty="0">
              <a:latin typeface="メイリオ" pitchFamily="50" charset="-128"/>
              <a:ea typeface="メイリオ" pitchFamily="50" charset="-128"/>
              <a:cs typeface="メイリオ" pitchFamily="50" charset="-128"/>
            </a:endParaRPr>
          </a:p>
          <a:p>
            <a:pPr marL="189282" indent="-189282"/>
            <a:r>
              <a:rPr lang="ja-JP" altLang="en-US" sz="1200" dirty="0">
                <a:latin typeface="メイリオ" pitchFamily="50" charset="-128"/>
                <a:ea typeface="メイリオ" pitchFamily="50" charset="-128"/>
                <a:cs typeface="メイリオ" pitchFamily="50" charset="-128"/>
              </a:rPr>
              <a:t>● 交付決定内容を変更した場合、受動喫煙防止対策助成金交付決定内容変更承認通知書</a:t>
            </a:r>
            <a:r>
              <a:rPr lang="ja-JP" altLang="en-US" sz="1200" dirty="0" smtClean="0">
                <a:latin typeface="メイリオ" pitchFamily="50" charset="-128"/>
                <a:ea typeface="メイリオ" pitchFamily="50" charset="-128"/>
                <a:cs typeface="メイリオ" pitchFamily="50" charset="-128"/>
              </a:rPr>
              <a:t>の</a:t>
            </a:r>
            <a:endParaRPr lang="en-US" altLang="ja-JP" sz="1200" dirty="0" smtClean="0">
              <a:latin typeface="メイリオ" pitchFamily="50" charset="-128"/>
              <a:ea typeface="メイリオ" pitchFamily="50" charset="-128"/>
              <a:cs typeface="メイリオ" pitchFamily="50" charset="-128"/>
            </a:endParaRPr>
          </a:p>
          <a:p>
            <a:pPr marL="189282" indent="-189282"/>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写し</a:t>
            </a:r>
            <a:r>
              <a:rPr lang="ja-JP" altLang="en-US" sz="1000" dirty="0">
                <a:latin typeface="メイリオ" pitchFamily="50" charset="-128"/>
                <a:ea typeface="メイリオ" pitchFamily="50" charset="-128"/>
                <a:cs typeface="メイリオ" pitchFamily="50" charset="-128"/>
              </a:rPr>
              <a:t>（複数回変更している場合は、すべての写し）</a:t>
            </a:r>
            <a:endParaRPr lang="en-US" altLang="ja-JP" sz="1000" dirty="0">
              <a:latin typeface="メイリオ" pitchFamily="50" charset="-128"/>
              <a:ea typeface="メイリオ" pitchFamily="50" charset="-128"/>
              <a:cs typeface="メイリオ" pitchFamily="50" charset="-128"/>
            </a:endParaRPr>
          </a:p>
          <a:p>
            <a:pPr marL="278942" indent="-278942"/>
            <a:r>
              <a:rPr lang="ja-JP" altLang="en-US" sz="1200" dirty="0">
                <a:latin typeface="メイリオ" pitchFamily="50" charset="-128"/>
                <a:ea typeface="メイリオ" pitchFamily="50" charset="-128"/>
                <a:cs typeface="メイリオ" pitchFamily="50" charset="-128"/>
              </a:rPr>
              <a:t>● 工事に関しての</a:t>
            </a:r>
            <a:r>
              <a:rPr lang="ja-JP" altLang="en-US" sz="1200" dirty="0" smtClean="0">
                <a:latin typeface="メイリオ" pitchFamily="50" charset="-128"/>
                <a:ea typeface="メイリオ" pitchFamily="50" charset="-128"/>
                <a:cs typeface="メイリオ" pitchFamily="50" charset="-128"/>
              </a:rPr>
              <a:t>領収書</a:t>
            </a:r>
            <a:r>
              <a:rPr lang="ja-JP" altLang="en-US" sz="1200" baseline="30000" dirty="0" smtClean="0">
                <a:latin typeface="メイリオ" pitchFamily="50" charset="-128"/>
                <a:ea typeface="メイリオ" pitchFamily="50" charset="-128"/>
                <a:cs typeface="メイリオ" pitchFamily="50" charset="-128"/>
              </a:rPr>
              <a:t>＊</a:t>
            </a: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経費についての内訳の写し</a:t>
            </a:r>
            <a:endParaRPr lang="en-US" altLang="ja-JP" sz="1200" dirty="0">
              <a:latin typeface="メイリオ" pitchFamily="50" charset="-128"/>
              <a:ea typeface="メイリオ" pitchFamily="50" charset="-128"/>
              <a:cs typeface="メイリオ" pitchFamily="50" charset="-128"/>
            </a:endParaRPr>
          </a:p>
          <a:p>
            <a:r>
              <a:rPr lang="en-US" altLang="ja-JP" sz="1050" dirty="0">
                <a:latin typeface="メイリオ" pitchFamily="50" charset="-128"/>
                <a:ea typeface="メイリオ" pitchFamily="50" charset="-128"/>
                <a:cs typeface="メイリオ" pitchFamily="50" charset="-128"/>
              </a:rPr>
              <a:t>    </a:t>
            </a:r>
            <a:r>
              <a:rPr lang="ja-JP" altLang="en-US" sz="1050" b="1" dirty="0">
                <a:latin typeface="メイリオ" pitchFamily="50" charset="-128"/>
                <a:ea typeface="メイリオ" pitchFamily="50" charset="-128"/>
                <a:cs typeface="メイリオ" pitchFamily="50" charset="-128"/>
              </a:rPr>
              <a:t>＊</a:t>
            </a:r>
            <a:r>
              <a:rPr lang="ja-JP" altLang="en-US" sz="1050" b="1" dirty="0" smtClean="0">
                <a:latin typeface="メイリオ" pitchFamily="50" charset="-128"/>
                <a:ea typeface="メイリオ" pitchFamily="50" charset="-128"/>
                <a:cs typeface="メイリオ" pitchFamily="50" charset="-128"/>
              </a:rPr>
              <a:t>請求書</a:t>
            </a:r>
            <a:r>
              <a:rPr lang="ja-JP" altLang="en-US" sz="1050" b="1" dirty="0">
                <a:latin typeface="メイリオ" pitchFamily="50" charset="-128"/>
                <a:ea typeface="メイリオ" pitchFamily="50" charset="-128"/>
                <a:cs typeface="メイリオ" pitchFamily="50" charset="-128"/>
              </a:rPr>
              <a:t>で実績報告することもできますが、その場合も、助成金交付後１カ月以内に、施工業者から</a:t>
            </a:r>
            <a:endParaRPr lang="en-US" altLang="ja-JP" sz="1050" b="1" dirty="0">
              <a:latin typeface="メイリオ" pitchFamily="50" charset="-128"/>
              <a:ea typeface="メイリオ" pitchFamily="50" charset="-128"/>
              <a:cs typeface="メイリオ" pitchFamily="50" charset="-128"/>
            </a:endParaRPr>
          </a:p>
          <a:p>
            <a:r>
              <a:rPr lang="ja-JP" altLang="en-US" sz="1050" b="1" dirty="0">
                <a:latin typeface="メイリオ" pitchFamily="50" charset="-128"/>
                <a:ea typeface="メイリオ" pitchFamily="50" charset="-128"/>
                <a:cs typeface="メイリオ" pitchFamily="50" charset="-128"/>
              </a:rPr>
              <a:t>　　 申請者宛ての領収書の写しを提出する必要があります。</a:t>
            </a:r>
            <a:endParaRPr lang="en-US" altLang="ja-JP" sz="1050" b="1" dirty="0">
              <a:latin typeface="メイリオ" pitchFamily="50" charset="-128"/>
              <a:ea typeface="メイリオ" pitchFamily="50" charset="-128"/>
              <a:cs typeface="メイリオ" pitchFamily="50" charset="-128"/>
            </a:endParaRPr>
          </a:p>
          <a:p>
            <a:pPr marL="189282" indent="-189282"/>
            <a:r>
              <a:rPr lang="ja-JP" altLang="en-US" sz="1200" dirty="0">
                <a:latin typeface="メイリオ" pitchFamily="50" charset="-128"/>
                <a:ea typeface="メイリオ" pitchFamily="50" charset="-128"/>
                <a:cs typeface="メイリオ" pitchFamily="50" charset="-128"/>
              </a:rPr>
              <a:t>● 措置を講じた場所や受動喫煙を防止するための設備・備品の詳細を確認できる</a:t>
            </a:r>
            <a:r>
              <a:rPr lang="ja-JP" altLang="en-US" sz="1200" dirty="0" smtClean="0">
                <a:latin typeface="メイリオ" pitchFamily="50" charset="-128"/>
                <a:ea typeface="メイリオ" pitchFamily="50" charset="-128"/>
                <a:cs typeface="メイリオ" pitchFamily="50" charset="-128"/>
              </a:rPr>
              <a:t>写真</a:t>
            </a:r>
            <a:endParaRPr lang="en-US" altLang="ja-JP" sz="1200" dirty="0" smtClean="0">
              <a:latin typeface="メイリオ" pitchFamily="50" charset="-128"/>
              <a:ea typeface="メイリオ" pitchFamily="50" charset="-128"/>
              <a:cs typeface="メイリオ" pitchFamily="50" charset="-128"/>
            </a:endParaRPr>
          </a:p>
          <a:p>
            <a:pPr marL="189282" indent="-189282"/>
            <a:r>
              <a:rPr lang="en-US" altLang="ja-JP"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   </a:t>
            </a:r>
            <a:r>
              <a:rPr lang="ja-JP" altLang="en-US" sz="1000" dirty="0" smtClean="0">
                <a:latin typeface="メイリオ" pitchFamily="50" charset="-128"/>
                <a:ea typeface="メイリオ" pitchFamily="50" charset="-128"/>
                <a:cs typeface="メイリオ" pitchFamily="50" charset="-128"/>
              </a:rPr>
              <a:t>（</a:t>
            </a:r>
            <a:r>
              <a:rPr lang="ja-JP" altLang="en-US" sz="1000" dirty="0">
                <a:latin typeface="メイリオ" pitchFamily="50" charset="-128"/>
                <a:ea typeface="メイリオ" pitchFamily="50" charset="-128"/>
                <a:cs typeface="メイリオ" pitchFamily="50" charset="-128"/>
              </a:rPr>
              <a:t>工事終了後速やかに撮影したもの）</a:t>
            </a:r>
            <a:endParaRPr lang="en-US" altLang="ja-JP" sz="1000" dirty="0">
              <a:latin typeface="メイリオ" pitchFamily="50" charset="-128"/>
              <a:ea typeface="メイリオ" pitchFamily="50" charset="-128"/>
              <a:cs typeface="メイリオ" pitchFamily="50" charset="-128"/>
            </a:endParaRPr>
          </a:p>
          <a:p>
            <a:pPr marL="278942" indent="-278942"/>
            <a:r>
              <a:rPr lang="ja-JP" altLang="en-US" sz="1200" dirty="0">
                <a:latin typeface="メイリオ" pitchFamily="50" charset="-128"/>
                <a:ea typeface="メイリオ" pitchFamily="50" charset="-128"/>
                <a:cs typeface="メイリオ" pitchFamily="50" charset="-128"/>
              </a:rPr>
              <a:t>● 交付決定を受けた内容と実際に実施した事業が相違ないことを説明する書類</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講じた措置が要件を満たしていることが確認できる資料</a:t>
            </a:r>
            <a:endParaRPr lang="en-US" altLang="ja-JP" sz="1200" dirty="0">
              <a:latin typeface="メイリオ" pitchFamily="50" charset="-128"/>
              <a:ea typeface="メイリオ" pitchFamily="50" charset="-128"/>
              <a:cs typeface="メイリオ" pitchFamily="50" charset="-128"/>
            </a:endParaRPr>
          </a:p>
          <a:p>
            <a:pPr marL="278942" indent="-278942"/>
            <a:r>
              <a:rPr lang="ja-JP" altLang="en-US" sz="1200" dirty="0">
                <a:latin typeface="メイリオ" pitchFamily="50" charset="-128"/>
                <a:ea typeface="メイリオ" pitchFamily="50" charset="-128"/>
                <a:cs typeface="メイリオ" pitchFamily="50" charset="-128"/>
              </a:rPr>
              <a:t>● その他都道府県労働局長が必要と認める書類</a:t>
            </a:r>
          </a:p>
        </p:txBody>
      </p:sp>
      <p:sp>
        <p:nvSpPr>
          <p:cNvPr id="35" name="正方形/長方形 34"/>
          <p:cNvSpPr/>
          <p:nvPr/>
        </p:nvSpPr>
        <p:spPr>
          <a:xfrm>
            <a:off x="206867" y="7848257"/>
            <a:ext cx="6798150" cy="2202722"/>
          </a:xfrm>
          <a:prstGeom prst="rect">
            <a:avLst/>
          </a:prstGeom>
          <a:noFill/>
          <a:ln w="25400">
            <a:noFill/>
          </a:ln>
        </p:spPr>
        <p:txBody>
          <a:bodyPr wrap="square" lIns="95637" tIns="47819" rIns="95637" bIns="0">
            <a:spAutoFit/>
          </a:bodyPr>
          <a:lstStyle/>
          <a:p>
            <a:pPr marL="371922" indent="-371922"/>
            <a:r>
              <a:rPr lang="ja-JP" altLang="en-US" sz="1600" b="1" spc="157" dirty="0" smtClean="0">
                <a:solidFill>
                  <a:schemeClr val="accent6">
                    <a:lumMod val="75000"/>
                  </a:schemeClr>
                </a:solidFill>
                <a:latin typeface="メイリオ" pitchFamily="50" charset="-128"/>
                <a:ea typeface="メイリオ" pitchFamily="50" charset="-128"/>
                <a:cs typeface="メイリオ" pitchFamily="50" charset="-128"/>
              </a:rPr>
              <a:t>＜</a:t>
            </a:r>
            <a:r>
              <a:rPr lang="ja-JP" altLang="en-US" sz="1600" b="1" dirty="0">
                <a:solidFill>
                  <a:schemeClr val="accent6">
                    <a:lumMod val="75000"/>
                  </a:schemeClr>
                </a:solidFill>
                <a:latin typeface="メイリオ" pitchFamily="50" charset="-128"/>
                <a:ea typeface="メイリオ" pitchFamily="50" charset="-128"/>
                <a:cs typeface="メイリオ" pitchFamily="50" charset="-128"/>
              </a:rPr>
              <a:t>申請</a:t>
            </a:r>
            <a:r>
              <a:rPr lang="ja-JP" altLang="en-US" sz="1600" b="1" dirty="0" smtClean="0">
                <a:solidFill>
                  <a:schemeClr val="accent6">
                    <a:lumMod val="75000"/>
                  </a:schemeClr>
                </a:solidFill>
                <a:latin typeface="メイリオ" pitchFamily="50" charset="-128"/>
                <a:ea typeface="メイリオ" pitchFamily="50" charset="-128"/>
                <a:cs typeface="メイリオ" pitchFamily="50" charset="-128"/>
              </a:rPr>
              <a:t>に当たっての注意点</a:t>
            </a:r>
            <a:r>
              <a:rPr lang="ja-JP" altLang="en-US" sz="1600" b="1" spc="157" dirty="0" smtClean="0">
                <a:solidFill>
                  <a:schemeClr val="accent6">
                    <a:lumMod val="75000"/>
                  </a:schemeClr>
                </a:solidFill>
                <a:latin typeface="メイリオ" pitchFamily="50" charset="-128"/>
                <a:ea typeface="メイリオ" pitchFamily="50" charset="-128"/>
                <a:cs typeface="メイリオ" pitchFamily="50" charset="-128"/>
              </a:rPr>
              <a:t>＞</a:t>
            </a:r>
            <a:endParaRPr lang="en-US" altLang="ja-JP" sz="1600" b="1" spc="157" dirty="0" smtClean="0">
              <a:solidFill>
                <a:schemeClr val="accent6">
                  <a:lumMod val="75000"/>
                </a:schemeClr>
              </a:solidFill>
              <a:latin typeface="メイリオ" pitchFamily="50" charset="-128"/>
              <a:ea typeface="メイリオ" pitchFamily="50" charset="-128"/>
              <a:cs typeface="メイリオ" pitchFamily="50" charset="-128"/>
            </a:endParaRPr>
          </a:p>
          <a:p>
            <a:pPr marL="371922" indent="-371922"/>
            <a:endParaRPr lang="ja-JP" altLang="en-US" sz="300" b="1" spc="157" dirty="0">
              <a:solidFill>
                <a:schemeClr val="accent6">
                  <a:lumMod val="75000"/>
                </a:schemeClr>
              </a:solidFill>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 この助成金は「補助金等に係る予算の執行の適正化に関する法律」の対象の</a:t>
            </a:r>
            <a:endParaRPr lang="en-US" altLang="ja-JP" sz="1400" dirty="0" smtClean="0">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　 ため、厳格な運用が求められる制度です。助成金の交付要綱、交付要領その他</a:t>
            </a:r>
            <a:endParaRPr lang="en-US" altLang="ja-JP" sz="1400" dirty="0" smtClean="0">
              <a:latin typeface="メイリオ" pitchFamily="50" charset="-128"/>
              <a:ea typeface="メイリオ" pitchFamily="50" charset="-128"/>
              <a:cs typeface="メイリオ" pitchFamily="50" charset="-128"/>
            </a:endParaRPr>
          </a:p>
          <a:p>
            <a:r>
              <a:rPr lang="en-US" altLang="ja-JP" sz="1400" dirty="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の規定類をよく読み、制度の内容を理解してから申請してください。</a:t>
            </a:r>
            <a:endParaRPr lang="en-US" altLang="ja-JP" sz="1400" dirty="0" smtClean="0">
              <a:latin typeface="メイリオ" pitchFamily="50" charset="-128"/>
              <a:ea typeface="メイリオ" pitchFamily="50" charset="-128"/>
              <a:cs typeface="メイリオ" pitchFamily="50" charset="-128"/>
            </a:endParaRPr>
          </a:p>
          <a:p>
            <a:endParaRPr lang="en-US" altLang="ja-JP" sz="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交付申請・実績報告の審査時に、根拠となる資料を求めることがあります</a:t>
            </a:r>
            <a:r>
              <a:rPr lang="ja-JP" altLang="en-US" sz="1400" dirty="0" smtClean="0">
                <a:latin typeface="メイリオ" pitchFamily="50" charset="-128"/>
                <a:ea typeface="メイリオ" pitchFamily="50" charset="-128"/>
                <a:cs typeface="メイリオ" pitchFamily="50" charset="-128"/>
              </a:rPr>
              <a:t>。</a:t>
            </a:r>
            <a:endParaRPr lang="en-US" altLang="ja-JP" sz="1400" dirty="0" smtClean="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 資料</a:t>
            </a:r>
            <a:r>
              <a:rPr lang="ja-JP" altLang="en-US" sz="1400" dirty="0">
                <a:latin typeface="メイリオ" pitchFamily="50" charset="-128"/>
                <a:ea typeface="メイリオ" pitchFamily="50" charset="-128"/>
                <a:cs typeface="メイリオ" pitchFamily="50" charset="-128"/>
              </a:rPr>
              <a:t>に不備があると、交付決定や額の確定がされない場合があります。</a:t>
            </a:r>
            <a:endParaRPr lang="en-US" altLang="ja-JP" sz="1400" dirty="0">
              <a:latin typeface="メイリオ" pitchFamily="50" charset="-128"/>
              <a:ea typeface="メイリオ" pitchFamily="50" charset="-128"/>
              <a:cs typeface="メイリオ" pitchFamily="50" charset="-128"/>
            </a:endParaRPr>
          </a:p>
          <a:p>
            <a:pPr marL="278942" indent="-278942"/>
            <a:endParaRPr lang="en-US" altLang="ja-JP" sz="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偽りその他の不正行為により助成金の交付を受けた場合、交付決定の内容</a:t>
            </a:r>
            <a:r>
              <a:rPr lang="ja-JP" altLang="en-US" sz="1400" dirty="0" smtClean="0">
                <a:latin typeface="メイリオ" pitchFamily="50" charset="-128"/>
                <a:ea typeface="メイリオ" pitchFamily="50" charset="-128"/>
                <a:cs typeface="メイリオ" pitchFamily="50" charset="-128"/>
              </a:rPr>
              <a:t>や</a:t>
            </a:r>
            <a:endParaRPr lang="en-US" altLang="ja-JP" sz="1400" dirty="0" smtClean="0">
              <a:latin typeface="メイリオ" pitchFamily="50" charset="-128"/>
              <a:ea typeface="メイリオ" pitchFamily="50" charset="-128"/>
              <a:cs typeface="メイリオ" pitchFamily="50" charset="-128"/>
            </a:endParaRPr>
          </a:p>
          <a:p>
            <a:r>
              <a:rPr lang="en-US" altLang="ja-JP" sz="1400" dirty="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付された</a:t>
            </a:r>
            <a:r>
              <a:rPr lang="ja-JP" altLang="en-US" sz="1400" dirty="0">
                <a:latin typeface="メイリオ" pitchFamily="50" charset="-128"/>
                <a:ea typeface="メイリオ" pitchFamily="50" charset="-128"/>
                <a:cs typeface="メイリオ" pitchFamily="50" charset="-128"/>
              </a:rPr>
              <a:t>条件に違反した場合は、助成金の返還を</a:t>
            </a:r>
            <a:r>
              <a:rPr lang="ja-JP" altLang="en-US" sz="1400" dirty="0" smtClean="0">
                <a:latin typeface="メイリオ" pitchFamily="50" charset="-128"/>
                <a:ea typeface="メイリオ" pitchFamily="50" charset="-128"/>
                <a:cs typeface="メイリオ" pitchFamily="50" charset="-128"/>
              </a:rPr>
              <a:t>求める</a:t>
            </a:r>
            <a:r>
              <a:rPr lang="ja-JP" altLang="en-US" sz="1400" dirty="0">
                <a:latin typeface="メイリオ" pitchFamily="50" charset="-128"/>
                <a:ea typeface="メイリオ" pitchFamily="50" charset="-128"/>
                <a:cs typeface="メイリオ" pitchFamily="50" charset="-128"/>
              </a:rPr>
              <a:t>こと</a:t>
            </a:r>
            <a:r>
              <a:rPr lang="ja-JP" altLang="en-US" sz="1400" dirty="0" smtClean="0">
                <a:latin typeface="メイリオ" pitchFamily="50" charset="-128"/>
                <a:ea typeface="メイリオ" pitchFamily="50" charset="-128"/>
                <a:cs typeface="メイリオ" pitchFamily="50" charset="-128"/>
              </a:rPr>
              <a:t>が</a:t>
            </a:r>
            <a:r>
              <a:rPr lang="ja-JP" altLang="en-US" sz="1400" dirty="0">
                <a:latin typeface="メイリオ" pitchFamily="50" charset="-128"/>
                <a:ea typeface="メイリオ" pitchFamily="50" charset="-128"/>
                <a:cs typeface="メイリオ" pitchFamily="50" charset="-128"/>
              </a:rPr>
              <a:t>あります</a:t>
            </a:r>
            <a:r>
              <a:rPr lang="ja-JP" altLang="en-US" sz="1400" dirty="0" smtClean="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    また、５年</a:t>
            </a:r>
            <a:r>
              <a:rPr lang="ja-JP" altLang="en-US" sz="1400" dirty="0">
                <a:latin typeface="メイリオ" pitchFamily="50" charset="-128"/>
                <a:ea typeface="メイリオ" pitchFamily="50" charset="-128"/>
                <a:cs typeface="メイリオ" pitchFamily="50" charset="-128"/>
              </a:rPr>
              <a:t>以下の</a:t>
            </a:r>
            <a:r>
              <a:rPr lang="ja-JP" altLang="en-US" sz="1400" dirty="0" smtClean="0">
                <a:latin typeface="メイリオ" pitchFamily="50" charset="-128"/>
                <a:ea typeface="メイリオ" pitchFamily="50" charset="-128"/>
                <a:cs typeface="メイリオ" pitchFamily="50" charset="-128"/>
              </a:rPr>
              <a:t>懲役または</a:t>
            </a:r>
            <a:r>
              <a:rPr lang="en-US" altLang="ja-JP" sz="1400" dirty="0" smtClean="0">
                <a:latin typeface="メイリオ" pitchFamily="50" charset="-128"/>
                <a:ea typeface="メイリオ" pitchFamily="50" charset="-128"/>
                <a:cs typeface="メイリオ" pitchFamily="50" charset="-128"/>
              </a:rPr>
              <a:t>100</a:t>
            </a:r>
            <a:r>
              <a:rPr lang="ja-JP" altLang="en-US" sz="1400" dirty="0">
                <a:latin typeface="メイリオ" pitchFamily="50" charset="-128"/>
                <a:ea typeface="メイリオ" pitchFamily="50" charset="-128"/>
                <a:cs typeface="メイリオ" pitchFamily="50" charset="-128"/>
              </a:rPr>
              <a:t>万円以下の罰金に処せられることがあります。</a:t>
            </a:r>
          </a:p>
        </p:txBody>
      </p:sp>
      <p:sp>
        <p:nvSpPr>
          <p:cNvPr id="11" name="正方形/長方形 10"/>
          <p:cNvSpPr/>
          <p:nvPr/>
        </p:nvSpPr>
        <p:spPr>
          <a:xfrm>
            <a:off x="193670" y="3298155"/>
            <a:ext cx="2230448" cy="322262"/>
          </a:xfrm>
          <a:prstGeom prst="rect">
            <a:avLst/>
          </a:prstGeom>
          <a:solidFill>
            <a:schemeClr val="accent6">
              <a:lumMod val="40000"/>
              <a:lumOff val="60000"/>
            </a:schemeClr>
          </a:solidFill>
          <a:ln>
            <a:solidFill>
              <a:schemeClr val="accent6"/>
            </a:solidFill>
          </a:ln>
        </p:spPr>
        <p:txBody>
          <a:bodyPr wrap="square" lIns="95637" tIns="75305" rIns="95637" bIns="0">
            <a:spAutoFit/>
          </a:bodyPr>
          <a:lstStyle/>
          <a:p>
            <a:pPr algn="ctr"/>
            <a:r>
              <a:rPr lang="ja-JP" altLang="en-US" sz="1600" b="1" dirty="0" smtClean="0">
                <a:latin typeface="メイリオ" pitchFamily="50" charset="-128"/>
                <a:ea typeface="メイリオ" pitchFamily="50" charset="-128"/>
                <a:cs typeface="メイリオ" pitchFamily="50" charset="-128"/>
              </a:rPr>
              <a:t>よくある質問</a:t>
            </a:r>
            <a:endParaRPr lang="ja-JP" altLang="en-US" sz="1600" b="1" dirty="0">
              <a:latin typeface="メイリオ" pitchFamily="50" charset="-128"/>
              <a:ea typeface="メイリオ" pitchFamily="50" charset="-128"/>
              <a:cs typeface="メイリオ" pitchFamily="50" charset="-128"/>
            </a:endParaRPr>
          </a:p>
        </p:txBody>
      </p:sp>
      <p:sp>
        <p:nvSpPr>
          <p:cNvPr id="2" name="メモ 1"/>
          <p:cNvSpPr/>
          <p:nvPr/>
        </p:nvSpPr>
        <p:spPr>
          <a:xfrm>
            <a:off x="320714" y="3705535"/>
            <a:ext cx="6635537" cy="753002"/>
          </a:xfrm>
          <a:prstGeom prst="foldedCorner">
            <a:avLst>
              <a:gd name="adj" fmla="val 12699"/>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95637" tIns="144000" rIns="95637" bIns="0" rtlCol="0" anchor="ctr"/>
          <a:lstStyle/>
          <a:p>
            <a:r>
              <a:rPr lang="en-US" altLang="ja-JP" sz="1200" dirty="0">
                <a:solidFill>
                  <a:schemeClr val="tx1"/>
                </a:solidFill>
                <a:latin typeface="メイリオ" pitchFamily="50" charset="-128"/>
                <a:ea typeface="メイリオ" pitchFamily="50" charset="-128"/>
                <a:cs typeface="メイリオ" pitchFamily="50" charset="-128"/>
              </a:rPr>
              <a:t>Q</a:t>
            </a:r>
            <a:r>
              <a:rPr lang="ja-JP" altLang="en-US" sz="1200" dirty="0">
                <a:solidFill>
                  <a:schemeClr val="tx1"/>
                </a:solidFill>
                <a:latin typeface="メイリオ" pitchFamily="50" charset="-128"/>
                <a:ea typeface="メイリオ" pitchFamily="50" charset="-128"/>
                <a:cs typeface="メイリオ" pitchFamily="50" charset="-128"/>
              </a:rPr>
              <a:t>１ 複数の事業場を保有する事業者の場合、</a:t>
            </a:r>
            <a:r>
              <a:rPr lang="zh-TW" altLang="en-US" sz="1200" dirty="0">
                <a:solidFill>
                  <a:schemeClr val="tx1"/>
                </a:solidFill>
                <a:latin typeface="メイリオ" pitchFamily="50" charset="-128"/>
                <a:ea typeface="メイリオ" pitchFamily="50" charset="-128"/>
                <a:cs typeface="メイリオ" pitchFamily="50" charset="-128"/>
              </a:rPr>
              <a:t>中小企業事業主</a:t>
            </a:r>
            <a:r>
              <a:rPr lang="ja-JP" altLang="en-US" sz="1200" dirty="0">
                <a:solidFill>
                  <a:schemeClr val="tx1"/>
                </a:solidFill>
                <a:latin typeface="メイリオ" pitchFamily="50" charset="-128"/>
                <a:ea typeface="メイリオ" pitchFamily="50" charset="-128"/>
                <a:cs typeface="メイリオ" pitchFamily="50" charset="-128"/>
              </a:rPr>
              <a:t>の判断はどうすればよいですか？</a:t>
            </a:r>
            <a:endParaRPr lang="en-US" altLang="ja-JP" sz="1200" dirty="0">
              <a:solidFill>
                <a:schemeClr val="tx1"/>
              </a:solidFill>
              <a:latin typeface="メイリオ" pitchFamily="50" charset="-128"/>
              <a:ea typeface="メイリオ" pitchFamily="50" charset="-128"/>
              <a:cs typeface="メイリオ" pitchFamily="50" charset="-128"/>
            </a:endParaRPr>
          </a:p>
          <a:p>
            <a:endParaRPr lang="en-US" altLang="ja-JP" sz="300" dirty="0">
              <a:solidFill>
                <a:schemeClr val="tx1"/>
              </a:solidFill>
              <a:latin typeface="メイリオ" pitchFamily="50" charset="-128"/>
              <a:ea typeface="メイリオ" pitchFamily="50" charset="-128"/>
              <a:cs typeface="メイリオ" pitchFamily="50" charset="-128"/>
            </a:endParaRPr>
          </a:p>
          <a:p>
            <a:r>
              <a:rPr lang="en-US" altLang="ja-JP" sz="1300" dirty="0">
                <a:solidFill>
                  <a:schemeClr val="tx1"/>
                </a:solidFill>
                <a:latin typeface="メイリオ" pitchFamily="50" charset="-128"/>
                <a:ea typeface="メイリオ" pitchFamily="50" charset="-128"/>
                <a:cs typeface="メイリオ" pitchFamily="50" charset="-128"/>
              </a:rPr>
              <a:t>       </a:t>
            </a:r>
            <a:r>
              <a:rPr lang="ja-JP" altLang="en-US" sz="1200" dirty="0">
                <a:solidFill>
                  <a:schemeClr val="tx1"/>
                </a:solidFill>
                <a:latin typeface="メイリオ" pitchFamily="50" charset="-128"/>
                <a:ea typeface="メイリオ" pitchFamily="50" charset="-128"/>
                <a:cs typeface="メイリオ" pitchFamily="50" charset="-128"/>
              </a:rPr>
              <a:t>→  申請対象の事業場だけでなく、企業全体の資本金と労働者数で判断します</a:t>
            </a:r>
            <a:r>
              <a:rPr lang="ja-JP" altLang="en-US" sz="1200" dirty="0" smtClean="0">
                <a:solidFill>
                  <a:schemeClr val="tx1"/>
                </a:solidFill>
                <a:latin typeface="メイリオ" pitchFamily="50" charset="-128"/>
                <a:ea typeface="メイリオ" pitchFamily="50" charset="-128"/>
                <a:cs typeface="メイリオ" pitchFamily="50" charset="-128"/>
              </a:rPr>
              <a:t>。</a:t>
            </a:r>
            <a:endParaRPr lang="en-US" altLang="ja-JP" sz="1200" dirty="0">
              <a:solidFill>
                <a:schemeClr val="tx1"/>
              </a:solidFill>
              <a:latin typeface="メイリオ" pitchFamily="50" charset="-128"/>
              <a:ea typeface="メイリオ" pitchFamily="50" charset="-128"/>
              <a:cs typeface="メイリオ" pitchFamily="50" charset="-128"/>
            </a:endParaRPr>
          </a:p>
          <a:p>
            <a:r>
              <a:rPr lang="en-US" altLang="ja-JP" sz="1200" dirty="0">
                <a:solidFill>
                  <a:schemeClr val="tx1"/>
                </a:solidFill>
                <a:latin typeface="メイリオ" pitchFamily="50" charset="-128"/>
                <a:ea typeface="メイリオ" pitchFamily="50" charset="-128"/>
                <a:cs typeface="メイリオ" pitchFamily="50" charset="-128"/>
              </a:rPr>
              <a:t> </a:t>
            </a:r>
            <a:r>
              <a:rPr lang="en-US" altLang="ja-JP" sz="1200" dirty="0" smtClean="0">
                <a:solidFill>
                  <a:schemeClr val="tx1"/>
                </a:solidFill>
                <a:latin typeface="メイリオ" pitchFamily="50" charset="-128"/>
                <a:ea typeface="メイリオ" pitchFamily="50" charset="-128"/>
                <a:cs typeface="メイリオ" pitchFamily="50" charset="-128"/>
              </a:rPr>
              <a:t>            </a:t>
            </a:r>
            <a:r>
              <a:rPr lang="ja-JP" altLang="en-US" sz="1200" dirty="0" smtClean="0">
                <a:solidFill>
                  <a:schemeClr val="tx1"/>
                </a:solidFill>
                <a:latin typeface="メイリオ" pitchFamily="50" charset="-128"/>
                <a:ea typeface="メイリオ" pitchFamily="50" charset="-128"/>
                <a:cs typeface="メイリオ" pitchFamily="50" charset="-128"/>
              </a:rPr>
              <a:t>なお</a:t>
            </a:r>
            <a:r>
              <a:rPr lang="ja-JP" altLang="en-US" sz="1200" dirty="0">
                <a:solidFill>
                  <a:schemeClr val="tx1"/>
                </a:solidFill>
                <a:latin typeface="メイリオ" pitchFamily="50" charset="-128"/>
                <a:ea typeface="メイリオ" pitchFamily="50" charset="-128"/>
                <a:cs typeface="メイリオ" pitchFamily="50" charset="-128"/>
              </a:rPr>
              <a:t>、</a:t>
            </a:r>
            <a:r>
              <a:rPr lang="zh-TW" altLang="en-US" sz="1200" dirty="0">
                <a:solidFill>
                  <a:schemeClr val="tx1"/>
                </a:solidFill>
                <a:latin typeface="メイリオ" pitchFamily="50" charset="-128"/>
                <a:ea typeface="メイリオ" pitchFamily="50" charset="-128"/>
                <a:cs typeface="メイリオ" pitchFamily="50" charset="-128"/>
              </a:rPr>
              <a:t>中小企業事業主</a:t>
            </a:r>
            <a:r>
              <a:rPr lang="ja-JP" altLang="en-US" sz="1200" dirty="0">
                <a:solidFill>
                  <a:schemeClr val="tx1"/>
                </a:solidFill>
                <a:latin typeface="メイリオ" pitchFamily="50" charset="-128"/>
                <a:ea typeface="メイリオ" pitchFamily="50" charset="-128"/>
                <a:cs typeface="メイリオ" pitchFamily="50" charset="-128"/>
              </a:rPr>
              <a:t>に該当すれば、個々の事業場ごとに申請が可能です。</a:t>
            </a:r>
          </a:p>
        </p:txBody>
      </p:sp>
      <p:sp>
        <p:nvSpPr>
          <p:cNvPr id="12" name="正方形/長方形 11"/>
          <p:cNvSpPr/>
          <p:nvPr/>
        </p:nvSpPr>
        <p:spPr>
          <a:xfrm>
            <a:off x="343689" y="3705535"/>
            <a:ext cx="6577931" cy="296627"/>
          </a:xfrm>
          <a:prstGeom prst="rect">
            <a:avLst/>
          </a:prstGeom>
        </p:spPr>
        <p:txBody>
          <a:bodyPr wrap="square" lIns="95637" tIns="47819" rIns="95637" bIns="47819">
            <a:spAutoFit/>
          </a:bodyPr>
          <a:lstStyle/>
          <a:p>
            <a:endParaRPr lang="ja-JP" altLang="en-US" sz="1300" dirty="0">
              <a:latin typeface="メイリオ" pitchFamily="50" charset="-128"/>
              <a:ea typeface="メイリオ" pitchFamily="50" charset="-128"/>
              <a:cs typeface="メイリオ" pitchFamily="50" charset="-128"/>
            </a:endParaRPr>
          </a:p>
        </p:txBody>
      </p:sp>
      <p:sp>
        <p:nvSpPr>
          <p:cNvPr id="23" name="メモ 22"/>
          <p:cNvSpPr/>
          <p:nvPr/>
        </p:nvSpPr>
        <p:spPr>
          <a:xfrm>
            <a:off x="320714" y="4547399"/>
            <a:ext cx="6635537" cy="570258"/>
          </a:xfrm>
          <a:prstGeom prst="foldedCorner">
            <a:avLst>
              <a:gd name="adj" fmla="val 12699"/>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95637" tIns="108000" rIns="95637" bIns="0" rtlCol="0" anchor="ctr"/>
          <a:lstStyle/>
          <a:p>
            <a:pPr marL="278942" indent="-278942"/>
            <a:r>
              <a:rPr lang="en-US" altLang="ja-JP" sz="1200" dirty="0">
                <a:solidFill>
                  <a:schemeClr val="tx1"/>
                </a:solidFill>
                <a:latin typeface="メイリオ" pitchFamily="50" charset="-128"/>
                <a:ea typeface="メイリオ" pitchFamily="50" charset="-128"/>
                <a:cs typeface="メイリオ" pitchFamily="50" charset="-128"/>
              </a:rPr>
              <a:t>Q</a:t>
            </a:r>
            <a:r>
              <a:rPr lang="ja-JP" altLang="en-US" sz="1200" dirty="0">
                <a:solidFill>
                  <a:schemeClr val="tx1"/>
                </a:solidFill>
                <a:latin typeface="メイリオ" pitchFamily="50" charset="-128"/>
                <a:ea typeface="メイリオ" pitchFamily="50" charset="-128"/>
                <a:cs typeface="メイリオ" pitchFamily="50" charset="-128"/>
              </a:rPr>
              <a:t>２ テナントに出店している事業者も申請できますか？</a:t>
            </a:r>
          </a:p>
          <a:p>
            <a:endParaRPr lang="en-US" altLang="ja-JP" sz="300" dirty="0">
              <a:solidFill>
                <a:schemeClr val="tx1"/>
              </a:solidFill>
              <a:latin typeface="メイリオ" pitchFamily="50" charset="-128"/>
              <a:ea typeface="メイリオ" pitchFamily="50" charset="-128"/>
              <a:cs typeface="メイリオ" pitchFamily="50" charset="-128"/>
            </a:endParaRPr>
          </a:p>
          <a:p>
            <a:pPr marL="378564" indent="-378564"/>
            <a:r>
              <a:rPr lang="en-US" altLang="ja-JP" sz="1300" dirty="0">
                <a:solidFill>
                  <a:schemeClr val="tx1"/>
                </a:solidFill>
                <a:latin typeface="メイリオ" pitchFamily="50" charset="-128"/>
                <a:ea typeface="メイリオ" pitchFamily="50" charset="-128"/>
                <a:cs typeface="メイリオ" pitchFamily="50" charset="-128"/>
              </a:rPr>
              <a:t>       </a:t>
            </a:r>
            <a:r>
              <a:rPr lang="ja-JP" altLang="en-US" sz="1200" dirty="0">
                <a:solidFill>
                  <a:schemeClr val="tx1"/>
                </a:solidFill>
                <a:latin typeface="メイリオ" pitchFamily="50" charset="-128"/>
                <a:ea typeface="メイリオ" pitchFamily="50" charset="-128"/>
                <a:cs typeface="メイリオ" pitchFamily="50" charset="-128"/>
              </a:rPr>
              <a:t>→  施設管理者の承諾が得られれば、申請できます。</a:t>
            </a:r>
          </a:p>
        </p:txBody>
      </p:sp>
      <p:sp>
        <p:nvSpPr>
          <p:cNvPr id="29" name="メモ 28"/>
          <p:cNvSpPr/>
          <p:nvPr/>
        </p:nvSpPr>
        <p:spPr>
          <a:xfrm>
            <a:off x="336421" y="5196683"/>
            <a:ext cx="6635537" cy="789262"/>
          </a:xfrm>
          <a:prstGeom prst="foldedCorner">
            <a:avLst>
              <a:gd name="adj" fmla="val 12699"/>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95637" tIns="108000" rIns="95637" bIns="0" rtlCol="0" anchor="ctr"/>
          <a:lstStyle/>
          <a:p>
            <a:pPr marL="278942" indent="-278942"/>
            <a:r>
              <a:rPr lang="en-US" altLang="ja-JP" sz="1200" dirty="0">
                <a:solidFill>
                  <a:schemeClr val="tx1"/>
                </a:solidFill>
                <a:latin typeface="メイリオ" pitchFamily="50" charset="-128"/>
                <a:ea typeface="メイリオ" pitchFamily="50" charset="-128"/>
                <a:cs typeface="メイリオ" pitchFamily="50" charset="-128"/>
              </a:rPr>
              <a:t>Q</a:t>
            </a:r>
            <a:r>
              <a:rPr lang="ja-JP" altLang="en-US" sz="1200" dirty="0">
                <a:solidFill>
                  <a:schemeClr val="tx1"/>
                </a:solidFill>
                <a:latin typeface="メイリオ" pitchFamily="50" charset="-128"/>
                <a:ea typeface="メイリオ" pitchFamily="50" charset="-128"/>
                <a:cs typeface="メイリオ" pitchFamily="50" charset="-128"/>
              </a:rPr>
              <a:t>３ 新築時などに、喫煙室以外の工事と同時に喫煙室の工事を実施する場合、</a:t>
            </a:r>
            <a:endParaRPr lang="en-US" altLang="ja-JP" sz="1200" dirty="0">
              <a:solidFill>
                <a:schemeClr val="tx1"/>
              </a:solidFill>
              <a:latin typeface="メイリオ" pitchFamily="50" charset="-128"/>
              <a:ea typeface="メイリオ" pitchFamily="50" charset="-128"/>
              <a:cs typeface="メイリオ" pitchFamily="50" charset="-128"/>
            </a:endParaRPr>
          </a:p>
          <a:p>
            <a:pPr marL="278942" indent="-278942"/>
            <a:r>
              <a:rPr lang="en-US" altLang="ja-JP" sz="1200" dirty="0">
                <a:solidFill>
                  <a:schemeClr val="tx1"/>
                </a:solidFill>
                <a:latin typeface="メイリオ" pitchFamily="50" charset="-128"/>
                <a:ea typeface="メイリオ" pitchFamily="50" charset="-128"/>
                <a:cs typeface="メイリオ" pitchFamily="50" charset="-128"/>
              </a:rPr>
              <a:t>      </a:t>
            </a:r>
            <a:r>
              <a:rPr lang="ja-JP" altLang="en-US" sz="1200" dirty="0">
                <a:solidFill>
                  <a:schemeClr val="tx1"/>
                </a:solidFill>
                <a:latin typeface="メイリオ" pitchFamily="50" charset="-128"/>
                <a:ea typeface="メイリオ" pitchFamily="50" charset="-128"/>
                <a:cs typeface="メイリオ" pitchFamily="50" charset="-128"/>
              </a:rPr>
              <a:t>交付決定前に建物全体の基礎工事などに着工していたら、申請できないのでしょうか？</a:t>
            </a:r>
          </a:p>
          <a:p>
            <a:endParaRPr lang="en-US" altLang="ja-JP" sz="300" dirty="0">
              <a:solidFill>
                <a:schemeClr val="tx1"/>
              </a:solidFill>
              <a:latin typeface="メイリオ" pitchFamily="50" charset="-128"/>
              <a:ea typeface="メイリオ" pitchFamily="50" charset="-128"/>
              <a:cs typeface="メイリオ" pitchFamily="50" charset="-128"/>
            </a:endParaRPr>
          </a:p>
          <a:p>
            <a:pPr marL="378564" indent="-378564"/>
            <a:r>
              <a:rPr lang="en-US" altLang="ja-JP" sz="1200" dirty="0">
                <a:solidFill>
                  <a:schemeClr val="tx1"/>
                </a:solidFill>
                <a:latin typeface="メイリオ" pitchFamily="50" charset="-128"/>
                <a:ea typeface="メイリオ" pitchFamily="50" charset="-128"/>
                <a:cs typeface="メイリオ" pitchFamily="50" charset="-128"/>
              </a:rPr>
              <a:t>       </a:t>
            </a:r>
            <a:r>
              <a:rPr lang="ja-JP" altLang="en-US" sz="1200" dirty="0">
                <a:solidFill>
                  <a:schemeClr val="tx1"/>
                </a:solidFill>
                <a:latin typeface="メイリオ" pitchFamily="50" charset="-128"/>
                <a:ea typeface="メイリオ" pitchFamily="50" charset="-128"/>
                <a:cs typeface="メイリオ" pitchFamily="50" charset="-128"/>
              </a:rPr>
              <a:t>→</a:t>
            </a:r>
            <a:r>
              <a:rPr lang="en-US" altLang="ja-JP" sz="1200" dirty="0">
                <a:solidFill>
                  <a:schemeClr val="tx1"/>
                </a:solidFill>
                <a:latin typeface="メイリオ" pitchFamily="50" charset="-128"/>
                <a:ea typeface="メイリオ" pitchFamily="50" charset="-128"/>
                <a:cs typeface="メイリオ" pitchFamily="50" charset="-128"/>
              </a:rPr>
              <a:t>  </a:t>
            </a:r>
            <a:r>
              <a:rPr lang="ja-JP" altLang="en-US" sz="1200" dirty="0">
                <a:solidFill>
                  <a:schemeClr val="tx1"/>
                </a:solidFill>
                <a:latin typeface="メイリオ" pitchFamily="50" charset="-128"/>
                <a:ea typeface="メイリオ" pitchFamily="50" charset="-128"/>
                <a:cs typeface="メイリオ" pitchFamily="50" charset="-128"/>
              </a:rPr>
              <a:t>交付決定時点で未着工の部分に限り、申請できます。</a:t>
            </a:r>
          </a:p>
        </p:txBody>
      </p:sp>
      <p:sp>
        <p:nvSpPr>
          <p:cNvPr id="31" name="メモ 30"/>
          <p:cNvSpPr/>
          <p:nvPr/>
        </p:nvSpPr>
        <p:spPr>
          <a:xfrm>
            <a:off x="330692" y="6073576"/>
            <a:ext cx="6635537" cy="826906"/>
          </a:xfrm>
          <a:prstGeom prst="foldedCorner">
            <a:avLst>
              <a:gd name="adj" fmla="val 12699"/>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95637" tIns="108000" rIns="95637" bIns="0" rtlCol="0" anchor="ctr"/>
          <a:lstStyle/>
          <a:p>
            <a:pPr marL="278942" indent="-278942"/>
            <a:r>
              <a:rPr lang="en-US" altLang="ja-JP" sz="1200" dirty="0">
                <a:solidFill>
                  <a:schemeClr val="tx1"/>
                </a:solidFill>
                <a:latin typeface="メイリオ" pitchFamily="50" charset="-128"/>
                <a:ea typeface="メイリオ" pitchFamily="50" charset="-128"/>
                <a:cs typeface="メイリオ" pitchFamily="50" charset="-128"/>
              </a:rPr>
              <a:t>Q</a:t>
            </a:r>
            <a:r>
              <a:rPr lang="ja-JP" altLang="en-US" sz="1200" dirty="0">
                <a:solidFill>
                  <a:schemeClr val="tx1"/>
                </a:solidFill>
                <a:latin typeface="メイリオ" pitchFamily="50" charset="-128"/>
                <a:ea typeface="メイリオ" pitchFamily="50" charset="-128"/>
                <a:cs typeface="メイリオ" pitchFamily="50" charset="-128"/>
              </a:rPr>
              <a:t>４ 支払い方法として、リース契約を活用した分割払いは可能ですか？</a:t>
            </a:r>
          </a:p>
          <a:p>
            <a:endParaRPr lang="en-US" altLang="ja-JP" sz="300" dirty="0">
              <a:solidFill>
                <a:schemeClr val="tx1"/>
              </a:solidFill>
              <a:latin typeface="メイリオ" pitchFamily="50" charset="-128"/>
              <a:ea typeface="メイリオ" pitchFamily="50" charset="-128"/>
              <a:cs typeface="メイリオ" pitchFamily="50" charset="-128"/>
            </a:endParaRPr>
          </a:p>
          <a:p>
            <a:pPr marL="378564" indent="-378564"/>
            <a:r>
              <a:rPr lang="ja-JP" altLang="en-US" sz="1200" dirty="0">
                <a:solidFill>
                  <a:schemeClr val="tx1"/>
                </a:solidFill>
                <a:latin typeface="メイリオ" pitchFamily="50" charset="-128"/>
                <a:ea typeface="メイリオ" pitchFamily="50" charset="-128"/>
                <a:cs typeface="メイリオ" pitchFamily="50" charset="-128"/>
              </a:rPr>
              <a:t>   　 →</a:t>
            </a:r>
            <a:r>
              <a:rPr lang="en-US" altLang="ja-JP" sz="1200" dirty="0">
                <a:solidFill>
                  <a:schemeClr val="tx1"/>
                </a:solidFill>
                <a:latin typeface="メイリオ" pitchFamily="50" charset="-128"/>
                <a:ea typeface="メイリオ" pitchFamily="50" charset="-128"/>
                <a:cs typeface="メイリオ" pitchFamily="50" charset="-128"/>
              </a:rPr>
              <a:t>  </a:t>
            </a:r>
            <a:r>
              <a:rPr lang="ja-JP" altLang="en-US" sz="1200" dirty="0">
                <a:solidFill>
                  <a:schemeClr val="tx1"/>
                </a:solidFill>
                <a:latin typeface="メイリオ" pitchFamily="50" charset="-128"/>
                <a:ea typeface="メイリオ" pitchFamily="50" charset="-128"/>
                <a:cs typeface="メイリオ" pitchFamily="50" charset="-128"/>
              </a:rPr>
              <a:t>理由にかかわらず、リース契約による支払いは認めません。また、実績報告までに</a:t>
            </a:r>
            <a:endParaRPr lang="en-US" altLang="ja-JP" sz="1200" dirty="0">
              <a:solidFill>
                <a:schemeClr val="tx1"/>
              </a:solidFill>
              <a:latin typeface="メイリオ" pitchFamily="50" charset="-128"/>
              <a:ea typeface="メイリオ" pitchFamily="50" charset="-128"/>
              <a:cs typeface="メイリオ" pitchFamily="50" charset="-128"/>
            </a:endParaRPr>
          </a:p>
          <a:p>
            <a:pPr marL="378564" indent="-378564"/>
            <a:r>
              <a:rPr lang="ja-JP" altLang="en-US" sz="1200" dirty="0">
                <a:solidFill>
                  <a:schemeClr val="tx1"/>
                </a:solidFill>
                <a:latin typeface="メイリオ" pitchFamily="50" charset="-128"/>
                <a:ea typeface="メイリオ" pitchFamily="50" charset="-128"/>
                <a:cs typeface="メイリオ" pitchFamily="50" charset="-128"/>
              </a:rPr>
              <a:t>            交付決定された経費を完済できないような分割払いも認めません。</a:t>
            </a:r>
          </a:p>
        </p:txBody>
      </p:sp>
      <p:sp>
        <p:nvSpPr>
          <p:cNvPr id="32" name="メモ 31"/>
          <p:cNvSpPr/>
          <p:nvPr/>
        </p:nvSpPr>
        <p:spPr>
          <a:xfrm>
            <a:off x="320714" y="6984915"/>
            <a:ext cx="6635537" cy="720079"/>
          </a:xfrm>
          <a:prstGeom prst="foldedCorner">
            <a:avLst>
              <a:gd name="adj" fmla="val 12699"/>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95637" tIns="108000" rIns="95637" bIns="0" rtlCol="0" anchor="ctr"/>
          <a:lstStyle/>
          <a:p>
            <a:pPr marL="278942" indent="-278942"/>
            <a:r>
              <a:rPr lang="en-US" altLang="ja-JP" sz="1200" dirty="0">
                <a:solidFill>
                  <a:schemeClr val="tx1"/>
                </a:solidFill>
                <a:latin typeface="メイリオ" pitchFamily="50" charset="-128"/>
                <a:ea typeface="メイリオ" pitchFamily="50" charset="-128"/>
                <a:cs typeface="メイリオ" pitchFamily="50" charset="-128"/>
              </a:rPr>
              <a:t>Q</a:t>
            </a:r>
            <a:r>
              <a:rPr lang="ja-JP" altLang="en-US" sz="1200" dirty="0">
                <a:solidFill>
                  <a:schemeClr val="tx1"/>
                </a:solidFill>
                <a:latin typeface="メイリオ" pitchFamily="50" charset="-128"/>
                <a:ea typeface="メイリオ" pitchFamily="50" charset="-128"/>
                <a:cs typeface="メイリオ" pitchFamily="50" charset="-128"/>
              </a:rPr>
              <a:t>５ 喫煙室を設置した事業場を引き払うことにしたのですが、手続きは必要ですか？</a:t>
            </a:r>
          </a:p>
          <a:p>
            <a:endParaRPr lang="en-US" altLang="ja-JP" sz="300" dirty="0">
              <a:solidFill>
                <a:schemeClr val="tx1"/>
              </a:solidFill>
              <a:latin typeface="メイリオ" pitchFamily="50" charset="-128"/>
              <a:ea typeface="メイリオ" pitchFamily="50" charset="-128"/>
              <a:cs typeface="メイリオ" pitchFamily="50" charset="-128"/>
            </a:endParaRPr>
          </a:p>
          <a:p>
            <a:pPr marL="378564" indent="-378564"/>
            <a:r>
              <a:rPr lang="ja-JP" altLang="en-US" sz="1200" dirty="0">
                <a:solidFill>
                  <a:schemeClr val="tx1"/>
                </a:solidFill>
                <a:latin typeface="メイリオ" pitchFamily="50" charset="-128"/>
                <a:ea typeface="メイリオ" pitchFamily="50" charset="-128"/>
                <a:cs typeface="メイリオ" pitchFamily="50" charset="-128"/>
              </a:rPr>
              <a:t>        →  助成金を交付した年度の終了後５年を経過していない場合は、財産処分の制限が</a:t>
            </a:r>
            <a:endParaRPr lang="en-US" altLang="ja-JP" sz="1200" dirty="0">
              <a:solidFill>
                <a:schemeClr val="tx1"/>
              </a:solidFill>
              <a:latin typeface="メイリオ" pitchFamily="50" charset="-128"/>
              <a:ea typeface="メイリオ" pitchFamily="50" charset="-128"/>
              <a:cs typeface="メイリオ" pitchFamily="50" charset="-128"/>
            </a:endParaRPr>
          </a:p>
          <a:p>
            <a:pPr marL="378564" indent="-378564"/>
            <a:r>
              <a:rPr lang="ja-JP" altLang="en-US" sz="1200" dirty="0">
                <a:solidFill>
                  <a:schemeClr val="tx1"/>
                </a:solidFill>
                <a:latin typeface="メイリオ" pitchFamily="50" charset="-128"/>
                <a:ea typeface="メイリオ" pitchFamily="50" charset="-128"/>
                <a:cs typeface="メイリオ" pitchFamily="50" charset="-128"/>
              </a:rPr>
              <a:t>　　　    あるので、都道府県労働局長の承認を受けてください。</a:t>
            </a:r>
          </a:p>
        </p:txBody>
      </p:sp>
      <p:sp>
        <p:nvSpPr>
          <p:cNvPr id="13" name="テキスト ボックス 12"/>
          <p:cNvSpPr txBox="1"/>
          <p:nvPr/>
        </p:nvSpPr>
        <p:spPr>
          <a:xfrm>
            <a:off x="3079212" y="374678"/>
            <a:ext cx="1937015" cy="264862"/>
          </a:xfrm>
          <a:prstGeom prst="rect">
            <a:avLst/>
          </a:prstGeom>
          <a:noFill/>
        </p:spPr>
        <p:txBody>
          <a:bodyPr wrap="square" lIns="95637" tIns="47819" rIns="95637" bIns="47819" rtlCol="0">
            <a:spAutoFit/>
          </a:bodyPr>
          <a:lstStyle/>
          <a:p>
            <a:r>
              <a:rPr lang="ja-JP" altLang="en-US" sz="1050" dirty="0">
                <a:latin typeface="メイリオ" pitchFamily="50" charset="-128"/>
                <a:ea typeface="メイリオ" pitchFamily="50" charset="-128"/>
                <a:cs typeface="メイリオ" pitchFamily="50" charset="-128"/>
              </a:rPr>
              <a:t> </a:t>
            </a:r>
            <a:r>
              <a:rPr lang="en-US" altLang="ja-JP" sz="1050" dirty="0" smtClean="0">
                <a:latin typeface="メイリオ" pitchFamily="50" charset="-128"/>
                <a:ea typeface="メイリオ" pitchFamily="50" charset="-128"/>
                <a:cs typeface="メイリオ" pitchFamily="50" charset="-128"/>
              </a:rPr>
              <a:t>※</a:t>
            </a:r>
            <a:r>
              <a:rPr lang="ja-JP" altLang="en-US" sz="1050" dirty="0">
                <a:latin typeface="メイリオ" pitchFamily="50" charset="-128"/>
                <a:ea typeface="メイリオ" pitchFamily="50" charset="-128"/>
                <a:cs typeface="メイリオ" pitchFamily="50" charset="-128"/>
              </a:rPr>
              <a:t>所定の様式があります。</a:t>
            </a:r>
          </a:p>
        </p:txBody>
      </p:sp>
    </p:spTree>
    <p:extLst>
      <p:ext uri="{BB962C8B-B14F-4D97-AF65-F5344CB8AC3E}">
        <p14:creationId xmlns:p14="http://schemas.microsoft.com/office/powerpoint/2010/main" val="1663213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25484" y="7973690"/>
            <a:ext cx="6611292" cy="1944000"/>
          </a:xfrm>
          <a:prstGeom prst="roundRect">
            <a:avLst>
              <a:gd name="adj" fmla="val 8222"/>
            </a:avLst>
          </a:prstGeom>
          <a:noFill/>
          <a:ln w="25400">
            <a:solidFill>
              <a:schemeClr val="accent6"/>
            </a:solidFill>
          </a:ln>
        </p:spPr>
        <p:txBody>
          <a:bodyPr wrap="square" lIns="108000" tIns="36000" rIns="36000" bIns="180000">
            <a:spAutoFit/>
          </a:bodyPr>
          <a:lstStyle/>
          <a:p>
            <a:pPr algn="ctr">
              <a:lnSpc>
                <a:spcPts val="2406"/>
              </a:lnSpc>
            </a:pPr>
            <a:r>
              <a:rPr lang="ja-JP" altLang="en-US" sz="1800" b="1" dirty="0" smtClean="0">
                <a:solidFill>
                  <a:schemeClr val="accent6">
                    <a:lumMod val="75000"/>
                  </a:schemeClr>
                </a:solidFill>
                <a:latin typeface="メイリオ" pitchFamily="50" charset="-128"/>
                <a:ea typeface="メイリオ" pitchFamily="50" charset="-128"/>
                <a:cs typeface="メイリオ" pitchFamily="50" charset="-128"/>
              </a:rPr>
              <a:t>厚生</a:t>
            </a:r>
            <a:r>
              <a:rPr lang="ja-JP" altLang="en-US" sz="1800" b="1" dirty="0">
                <a:solidFill>
                  <a:schemeClr val="accent6">
                    <a:lumMod val="75000"/>
                  </a:schemeClr>
                </a:solidFill>
                <a:latin typeface="メイリオ" pitchFamily="50" charset="-128"/>
                <a:ea typeface="メイリオ" pitchFamily="50" charset="-128"/>
                <a:cs typeface="メイリオ" pitchFamily="50" charset="-128"/>
              </a:rPr>
              <a:t>労働省の</a:t>
            </a:r>
            <a:r>
              <a:rPr lang="ja-JP" altLang="en-US" sz="1800" b="1" dirty="0" smtClean="0">
                <a:solidFill>
                  <a:schemeClr val="accent6">
                    <a:lumMod val="75000"/>
                  </a:schemeClr>
                </a:solidFill>
                <a:latin typeface="メイリオ" pitchFamily="50" charset="-128"/>
                <a:ea typeface="メイリオ" pitchFamily="50" charset="-128"/>
                <a:cs typeface="メイリオ" pitchFamily="50" charset="-128"/>
              </a:rPr>
              <a:t>ホームページ</a:t>
            </a:r>
            <a:endParaRPr lang="en-US" altLang="ja-JP" sz="1800" b="1" dirty="0">
              <a:solidFill>
                <a:schemeClr val="accent6">
                  <a:lumMod val="75000"/>
                </a:schemeClr>
              </a:solidFill>
              <a:latin typeface="メイリオ" pitchFamily="50" charset="-128"/>
              <a:ea typeface="メイリオ" pitchFamily="50" charset="-128"/>
              <a:cs typeface="メイリオ" pitchFamily="50" charset="-128"/>
            </a:endParaRPr>
          </a:p>
          <a:p>
            <a:pPr indent="185961"/>
            <a:endParaRPr lang="en-US" altLang="ja-JP" sz="800" b="1" dirty="0" smtClean="0">
              <a:latin typeface="メイリオ" pitchFamily="50" charset="-128"/>
              <a:ea typeface="メイリオ" pitchFamily="50" charset="-128"/>
              <a:cs typeface="メイリオ" pitchFamily="50" charset="-128"/>
            </a:endParaRPr>
          </a:p>
          <a:p>
            <a:pPr marL="180975" indent="-180975"/>
            <a:r>
              <a:rPr lang="ja-JP" altLang="en-US" sz="1200" dirty="0" smtClean="0">
                <a:latin typeface="メイリオ" pitchFamily="50" charset="-128"/>
                <a:ea typeface="メイリオ" pitchFamily="50" charset="-128"/>
                <a:cs typeface="メイリオ" pitchFamily="50" charset="-128"/>
              </a:rPr>
              <a:t>○申請</a:t>
            </a:r>
            <a:r>
              <a:rPr lang="ja-JP" altLang="en-US" sz="1200" dirty="0">
                <a:latin typeface="メイリオ" pitchFamily="50" charset="-128"/>
                <a:ea typeface="メイリオ" pitchFamily="50" charset="-128"/>
                <a:cs typeface="メイリオ" pitchFamily="50" charset="-128"/>
              </a:rPr>
              <a:t>様式のダウンロードや、申請についての</a:t>
            </a:r>
            <a:r>
              <a:rPr lang="en-US" altLang="ja-JP" sz="1200" dirty="0">
                <a:latin typeface="メイリオ" pitchFamily="50" charset="-128"/>
                <a:ea typeface="メイリオ" pitchFamily="50" charset="-128"/>
                <a:cs typeface="メイリオ" pitchFamily="50" charset="-128"/>
              </a:rPr>
              <a:t>Q</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A</a:t>
            </a:r>
            <a:r>
              <a:rPr lang="ja-JP" altLang="en-US" sz="1200" dirty="0" err="1">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書類作成</a:t>
            </a:r>
            <a:r>
              <a:rPr lang="ja-JP" altLang="en-US" sz="1200" dirty="0" smtClean="0">
                <a:latin typeface="メイリオ" pitchFamily="50" charset="-128"/>
                <a:ea typeface="メイリオ" pitchFamily="50" charset="-128"/>
                <a:cs typeface="メイリオ" pitchFamily="50" charset="-128"/>
              </a:rPr>
              <a:t>要領などの閲覧ができます。</a:t>
            </a:r>
            <a:endParaRPr lang="en-US" altLang="ja-JP" sz="1200" dirty="0" smtClean="0">
              <a:latin typeface="メイリオ" pitchFamily="50" charset="-128"/>
              <a:ea typeface="メイリオ" pitchFamily="50" charset="-128"/>
              <a:cs typeface="メイリオ" pitchFamily="50" charset="-128"/>
            </a:endParaRPr>
          </a:p>
          <a:p>
            <a:pPr marL="180975" indent="-180975"/>
            <a:endParaRPr lang="en-US" altLang="ja-JP" sz="300" dirty="0">
              <a:latin typeface="メイリオ" pitchFamily="50" charset="-128"/>
              <a:ea typeface="メイリオ" pitchFamily="50" charset="-128"/>
              <a:cs typeface="メイリオ" pitchFamily="50" charset="-128"/>
            </a:endParaRPr>
          </a:p>
          <a:p>
            <a:pPr marL="180975" indent="-180975"/>
            <a:r>
              <a:rPr lang="ja-JP" altLang="en-US" sz="1200" dirty="0" smtClean="0">
                <a:latin typeface="メイリオ" pitchFamily="50" charset="-128"/>
                <a:ea typeface="メイリオ" pitchFamily="50" charset="-128"/>
                <a:cs typeface="メイリオ" pitchFamily="50" charset="-128"/>
              </a:rPr>
              <a:t>　</a:t>
            </a:r>
            <a:r>
              <a:rPr lang="en-US" altLang="ja-JP" sz="1050" dirty="0" smtClean="0">
                <a:latin typeface="メイリオ" pitchFamily="50" charset="-128"/>
                <a:ea typeface="メイリオ" pitchFamily="50" charset="-128"/>
                <a:cs typeface="メイリオ" pitchFamily="50" charset="-128"/>
              </a:rPr>
              <a:t>http://www.mhlw.go.jp/bunya/roudoukijun/jigyousya/kitsuenboushi/</a:t>
            </a:r>
          </a:p>
          <a:p>
            <a:pPr marL="261938" indent="-100013"/>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ホーム ＞ 政策について ＞ 各種</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助成金・奨励金等の</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制度 ＞ 受動</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喫煙防止対策に関する</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各種支援事業</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5738" indent="-100013"/>
            <a:endParaRPr lang="en-US" altLang="ja-JP" sz="800" dirty="0" smtClean="0">
              <a:latin typeface="メイリオ" pitchFamily="50" charset="-128"/>
              <a:ea typeface="メイリオ" pitchFamily="50" charset="-128"/>
              <a:cs typeface="メイリオ" pitchFamily="50" charset="-128"/>
            </a:endParaRPr>
          </a:p>
          <a:p>
            <a:pPr marL="100013" indent="-100013"/>
            <a:r>
              <a:rPr lang="ja-JP" altLang="en-US" sz="1200" dirty="0" smtClean="0">
                <a:latin typeface="メイリオ" pitchFamily="50" charset="-128"/>
                <a:ea typeface="メイリオ" pitchFamily="50" charset="-128"/>
                <a:cs typeface="メイリオ" pitchFamily="50" charset="-128"/>
              </a:rPr>
              <a:t>○改正「労働安全衛生法」</a:t>
            </a:r>
            <a:r>
              <a:rPr lang="ja-JP" altLang="en-US" sz="1050" dirty="0" smtClean="0">
                <a:latin typeface="メイリオ" pitchFamily="50" charset="-128"/>
                <a:ea typeface="メイリオ" pitchFamily="50" charset="-128"/>
                <a:cs typeface="メイリオ" pitchFamily="50" charset="-128"/>
              </a:rPr>
              <a:t>（平成</a:t>
            </a:r>
            <a:r>
              <a:rPr lang="en-US" altLang="ja-JP" sz="1050" dirty="0" smtClean="0">
                <a:latin typeface="メイリオ" pitchFamily="50" charset="-128"/>
                <a:ea typeface="メイリオ" pitchFamily="50" charset="-128"/>
                <a:cs typeface="メイリオ" pitchFamily="50" charset="-128"/>
              </a:rPr>
              <a:t>26</a:t>
            </a:r>
            <a:r>
              <a:rPr lang="ja-JP" altLang="en-US" sz="1050" dirty="0" smtClean="0">
                <a:latin typeface="メイリオ" pitchFamily="50" charset="-128"/>
                <a:ea typeface="メイリオ" pitchFamily="50" charset="-128"/>
                <a:cs typeface="メイリオ" pitchFamily="50" charset="-128"/>
              </a:rPr>
              <a:t>年法律第</a:t>
            </a:r>
            <a:r>
              <a:rPr lang="en-US" altLang="ja-JP" sz="1050" dirty="0" smtClean="0">
                <a:latin typeface="メイリオ" pitchFamily="50" charset="-128"/>
                <a:ea typeface="メイリオ" pitchFamily="50" charset="-128"/>
                <a:cs typeface="メイリオ" pitchFamily="50" charset="-128"/>
              </a:rPr>
              <a:t>82</a:t>
            </a:r>
            <a:r>
              <a:rPr lang="ja-JP" altLang="en-US" sz="1050" dirty="0" smtClean="0">
                <a:latin typeface="メイリオ" pitchFamily="50" charset="-128"/>
                <a:ea typeface="メイリオ" pitchFamily="50" charset="-128"/>
                <a:cs typeface="メイリオ" pitchFamily="50" charset="-128"/>
              </a:rPr>
              <a:t>号）</a:t>
            </a:r>
            <a:r>
              <a:rPr lang="ja-JP" altLang="en-US" sz="1200" dirty="0" smtClean="0">
                <a:latin typeface="メイリオ" pitchFamily="50" charset="-128"/>
                <a:ea typeface="メイリオ" pitchFamily="50" charset="-128"/>
                <a:cs typeface="メイリオ" pitchFamily="50" charset="-128"/>
              </a:rPr>
              <a:t>については、こちらをご覧ください。</a:t>
            </a:r>
            <a:endParaRPr lang="en-US" altLang="ja-JP" sz="1200" dirty="0" smtClean="0">
              <a:latin typeface="メイリオ" pitchFamily="50" charset="-128"/>
              <a:ea typeface="メイリオ" pitchFamily="50" charset="-128"/>
              <a:cs typeface="メイリオ" pitchFamily="50" charset="-128"/>
            </a:endParaRPr>
          </a:p>
          <a:p>
            <a:pPr marL="100013" indent="-100013"/>
            <a:endParaRPr lang="en-US" altLang="ja-JP" sz="300" dirty="0" smtClean="0">
              <a:latin typeface="メイリオ" pitchFamily="50" charset="-128"/>
              <a:ea typeface="メイリオ" pitchFamily="50" charset="-128"/>
              <a:cs typeface="メイリオ" pitchFamily="50" charset="-128"/>
            </a:endParaRPr>
          </a:p>
          <a:p>
            <a:pPr marL="180975" indent="-95250"/>
            <a:r>
              <a:rPr lang="ja-JP" altLang="en-US" sz="1050" dirty="0" smtClean="0">
                <a:latin typeface="メイリオ" pitchFamily="50" charset="-128"/>
                <a:ea typeface="メイリオ" pitchFamily="50" charset="-128"/>
                <a:cs typeface="メイリオ" pitchFamily="50" charset="-128"/>
              </a:rPr>
              <a:t> </a:t>
            </a:r>
            <a:r>
              <a:rPr lang="en-US" altLang="ja-JP" sz="1050" dirty="0" smtClean="0">
                <a:latin typeface="メイリオ" pitchFamily="50" charset="-128"/>
                <a:ea typeface="メイリオ" pitchFamily="50" charset="-128"/>
                <a:cs typeface="メイリオ" pitchFamily="50" charset="-128"/>
              </a:rPr>
              <a:t>http</a:t>
            </a:r>
            <a:r>
              <a:rPr lang="en-US" altLang="ja-JP" sz="1050" dirty="0">
                <a:latin typeface="メイリオ" pitchFamily="50" charset="-128"/>
                <a:ea typeface="メイリオ" pitchFamily="50" charset="-128"/>
                <a:cs typeface="メイリオ" pitchFamily="50" charset="-128"/>
              </a:rPr>
              <a:t>://www.mhlw.go.jp/stf/seisakunitsuite/bunya/koyou_roudou/roudoukijun/anzen/an-eihou</a:t>
            </a:r>
            <a:r>
              <a:rPr lang="en-US" altLang="ja-JP" sz="1050" dirty="0" smtClean="0">
                <a:latin typeface="メイリオ" pitchFamily="50" charset="-128"/>
                <a:ea typeface="メイリオ" pitchFamily="50" charset="-128"/>
                <a:cs typeface="メイリオ" pitchFamily="50" charset="-128"/>
              </a:rPr>
              <a:t>/</a:t>
            </a:r>
          </a:p>
          <a:p>
            <a:pPr marL="85725"/>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ホーム ＞ 政策</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ついて ＞ 分野</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別の政策</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一覧 ＞ 雇用</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労働 ＞ 労働基準 ＞ 安全</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衛生 ＞ 労働</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安全</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衛生法</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5725"/>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改正</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について</a:t>
            </a:r>
            <a:endParaRPr lang="en-US" altLang="ja-JP" sz="1000" dirty="0">
              <a:latin typeface="メイリオ" pitchFamily="50" charset="-128"/>
              <a:ea typeface="メイリオ" pitchFamily="50" charset="-128"/>
              <a:cs typeface="メイリオ" pitchFamily="50" charset="-128"/>
            </a:endParaRPr>
          </a:p>
        </p:txBody>
      </p:sp>
      <p:sp>
        <p:nvSpPr>
          <p:cNvPr id="20" name="角丸四角形 19"/>
          <p:cNvSpPr/>
          <p:nvPr/>
        </p:nvSpPr>
        <p:spPr>
          <a:xfrm>
            <a:off x="332003" y="288794"/>
            <a:ext cx="6604773" cy="7560000"/>
          </a:xfrm>
          <a:prstGeom prst="roundRect">
            <a:avLst>
              <a:gd name="adj" fmla="val 2403"/>
            </a:avLst>
          </a:prstGeom>
          <a:noFill/>
          <a:ln w="25400">
            <a:solidFill>
              <a:schemeClr val="accent6"/>
            </a:solidFill>
          </a:ln>
        </p:spPr>
        <p:txBody>
          <a:bodyPr wrap="square" lIns="95637" tIns="144000" rIns="95637" bIns="72000" anchor="t" anchorCtr="0">
            <a:spAutoFit/>
          </a:bodyPr>
          <a:lstStyle/>
          <a:p>
            <a:pPr indent="185961" algn="ctr"/>
            <a:r>
              <a:rPr lang="ja-JP" altLang="en-US" sz="1800" b="1" dirty="0">
                <a:solidFill>
                  <a:schemeClr val="accent6">
                    <a:lumMod val="75000"/>
                  </a:schemeClr>
                </a:solidFill>
                <a:latin typeface="メイリオ" pitchFamily="50" charset="-128"/>
                <a:ea typeface="メイリオ" pitchFamily="50" charset="-128"/>
                <a:cs typeface="メイリオ" pitchFamily="50" charset="-128"/>
              </a:rPr>
              <a:t>厚生労働省が実施</a:t>
            </a:r>
            <a:r>
              <a:rPr lang="ja-JP" altLang="en-US" sz="1800" b="1" dirty="0" smtClean="0">
                <a:solidFill>
                  <a:schemeClr val="accent6">
                    <a:lumMod val="75000"/>
                  </a:schemeClr>
                </a:solidFill>
                <a:latin typeface="メイリオ" pitchFamily="50" charset="-128"/>
                <a:ea typeface="メイリオ" pitchFamily="50" charset="-128"/>
                <a:cs typeface="メイリオ" pitchFamily="50" charset="-128"/>
              </a:rPr>
              <a:t>する支援事業</a:t>
            </a:r>
            <a:endParaRPr lang="en-US" altLang="ja-JP" sz="1800" b="1" dirty="0" smtClean="0">
              <a:solidFill>
                <a:schemeClr val="accent6">
                  <a:lumMod val="75000"/>
                </a:schemeClr>
              </a:solidFill>
              <a:latin typeface="メイリオ" pitchFamily="50" charset="-128"/>
              <a:ea typeface="メイリオ" pitchFamily="50" charset="-128"/>
              <a:cs typeface="メイリオ" pitchFamily="50" charset="-128"/>
            </a:endParaRPr>
          </a:p>
          <a:p>
            <a:pPr indent="185961"/>
            <a:endParaRPr lang="en-US" altLang="ja-JP" sz="800" b="1"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厚生労働省では、職場の受動喫煙防止対策に取り組む事業者に</a:t>
            </a:r>
            <a:r>
              <a:rPr lang="ja-JP" altLang="en-US" sz="1400" dirty="0" smtClean="0">
                <a:latin typeface="メイリオ" pitchFamily="50" charset="-128"/>
                <a:ea typeface="メイリオ" pitchFamily="50" charset="-128"/>
                <a:cs typeface="メイリオ" pitchFamily="50" charset="-128"/>
              </a:rPr>
              <a:t>対</a:t>
            </a:r>
            <a:r>
              <a:rPr lang="ja-JP" altLang="en-US" sz="1400" dirty="0">
                <a:latin typeface="メイリオ" pitchFamily="50" charset="-128"/>
                <a:ea typeface="メイリオ" pitchFamily="50" charset="-128"/>
                <a:cs typeface="メイリオ" pitchFamily="50" charset="-128"/>
              </a:rPr>
              <a:t>する</a:t>
            </a:r>
            <a:r>
              <a:rPr lang="ja-JP" altLang="en-US" sz="1400" dirty="0" smtClean="0">
                <a:latin typeface="メイリオ" pitchFamily="50" charset="-128"/>
                <a:ea typeface="メイリオ" pitchFamily="50" charset="-128"/>
                <a:cs typeface="メイリオ" pitchFamily="50" charset="-128"/>
              </a:rPr>
              <a:t>支援を行っています。</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申請</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書類の書き方や風速の要件の満たし方</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など助成金</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申請の</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際</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に参考になる助言や</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、実績</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報告の際に必要となる測定機器を提供します</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itchFamily="50" charset="-128"/>
                <a:ea typeface="メイリオ" pitchFamily="50" charset="-128"/>
                <a:cs typeface="メイリオ" pitchFamily="50" charset="-128"/>
              </a:rPr>
              <a:t>利用はすべて無料</a:t>
            </a:r>
            <a:r>
              <a:rPr lang="ja-JP" altLang="en-US" sz="1400" dirty="0" smtClean="0">
                <a:latin typeface="メイリオ" pitchFamily="50" charset="-128"/>
                <a:ea typeface="メイリオ" pitchFamily="50" charset="-128"/>
                <a:cs typeface="メイリオ" pitchFamily="50" charset="-128"/>
              </a:rPr>
              <a:t>ですので、</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ぜひ</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、ご利用ください</a:t>
            </a:r>
            <a:r>
              <a:rPr lang="ja-JP" altLang="en-US" sz="1400" dirty="0" smtClean="0">
                <a:latin typeface="メイリオ" pitchFamily="50" charset="-128"/>
                <a:ea typeface="メイリオ" pitchFamily="50" charset="-128"/>
                <a:cs typeface="メイリオ" pitchFamily="50" charset="-128"/>
              </a:rPr>
              <a:t>。</a:t>
            </a:r>
            <a:endParaRPr lang="en-US" altLang="ja-JP" sz="1400" dirty="0" smtClean="0">
              <a:latin typeface="メイリオ" pitchFamily="50" charset="-128"/>
              <a:ea typeface="メイリオ" pitchFamily="50" charset="-128"/>
              <a:cs typeface="メイリオ" pitchFamily="50" charset="-128"/>
            </a:endParaRPr>
          </a:p>
          <a:p>
            <a:pPr marL="185961"/>
            <a:endParaRPr lang="en-US" altLang="ja-JP" sz="1400" dirty="0">
              <a:latin typeface="メイリオ" pitchFamily="50" charset="-128"/>
              <a:ea typeface="メイリオ" pitchFamily="50" charset="-128"/>
              <a:cs typeface="メイリオ" pitchFamily="50" charset="-128"/>
            </a:endParaRPr>
          </a:p>
          <a:p>
            <a:pPr marL="185961"/>
            <a:endParaRPr lang="en-US" altLang="ja-JP" sz="800" dirty="0">
              <a:latin typeface="メイリオ" pitchFamily="50" charset="-128"/>
              <a:ea typeface="メイリオ" pitchFamily="50" charset="-128"/>
              <a:cs typeface="メイリオ" pitchFamily="50" charset="-128"/>
            </a:endParaRPr>
          </a:p>
          <a:p>
            <a:pPr marL="185961"/>
            <a:endParaRPr lang="en-US" altLang="ja-JP" sz="1300" dirty="0">
              <a:latin typeface="メイリオ" pitchFamily="50" charset="-128"/>
              <a:ea typeface="メイリオ" pitchFamily="50" charset="-128"/>
              <a:cs typeface="メイリオ" pitchFamily="50" charset="-128"/>
            </a:endParaRPr>
          </a:p>
          <a:p>
            <a:pPr marL="278942" indent="-278942"/>
            <a:r>
              <a:rPr lang="ja-JP" altLang="en-US" sz="1600" b="1" dirty="0" smtClean="0">
                <a:latin typeface="メイリオ" pitchFamily="50" charset="-128"/>
                <a:ea typeface="メイリオ" pitchFamily="50" charset="-128"/>
                <a:cs typeface="メイリオ" pitchFamily="50" charset="-128"/>
              </a:rPr>
              <a:t>  ■</a:t>
            </a:r>
            <a:r>
              <a:rPr lang="ja-JP" altLang="en-US" sz="1600" b="1" dirty="0">
                <a:latin typeface="メイリオ" pitchFamily="50" charset="-128"/>
                <a:ea typeface="メイリオ" pitchFamily="50" charset="-128"/>
                <a:cs typeface="メイリオ" pitchFamily="50" charset="-128"/>
              </a:rPr>
              <a:t>相談支援業務</a:t>
            </a:r>
            <a:endParaRPr lang="en-US" altLang="ja-JP" sz="1600" b="1" dirty="0">
              <a:latin typeface="メイリオ" pitchFamily="50" charset="-128"/>
              <a:ea typeface="メイリオ" pitchFamily="50" charset="-128"/>
              <a:cs typeface="メイリオ" pitchFamily="50" charset="-128"/>
            </a:endParaRPr>
          </a:p>
          <a:p>
            <a:pPr marL="464903" indent="-464903"/>
            <a:endParaRPr lang="en-US" altLang="ja-JP" sz="500" dirty="0">
              <a:latin typeface="メイリオ" pitchFamily="50" charset="-128"/>
              <a:ea typeface="メイリオ" pitchFamily="50" charset="-128"/>
              <a:cs typeface="メイリオ" pitchFamily="50" charset="-128"/>
            </a:endParaRPr>
          </a:p>
          <a:p>
            <a:pPr marL="378564" indent="-189282"/>
            <a:r>
              <a:rPr lang="ja-JP" altLang="en-US" sz="1400" dirty="0" smtClean="0">
                <a:latin typeface="メイリオ" pitchFamily="50" charset="-128"/>
                <a:ea typeface="メイリオ" pitchFamily="50" charset="-128"/>
                <a:cs typeface="メイリオ" pitchFamily="50" charset="-128"/>
              </a:rPr>
              <a:t>① 事業場</a:t>
            </a:r>
            <a:r>
              <a:rPr lang="ja-JP" altLang="en-US" sz="1400" dirty="0">
                <a:latin typeface="メイリオ" pitchFamily="50" charset="-128"/>
                <a:ea typeface="メイリオ" pitchFamily="50" charset="-128"/>
                <a:cs typeface="メイリオ" pitchFamily="50" charset="-128"/>
              </a:rPr>
              <a:t>における喫煙室の設置、浮遊粉</a:t>
            </a:r>
            <a:r>
              <a:rPr lang="ja-JP" altLang="en-US" sz="1400" dirty="0" err="1">
                <a:latin typeface="メイリオ" pitchFamily="50" charset="-128"/>
                <a:ea typeface="メイリオ" pitchFamily="50" charset="-128"/>
                <a:cs typeface="メイリオ" pitchFamily="50" charset="-128"/>
              </a:rPr>
              <a:t>じん</a:t>
            </a:r>
            <a:r>
              <a:rPr lang="ja-JP" altLang="en-US" sz="1400" dirty="0">
                <a:latin typeface="メイリオ" pitchFamily="50" charset="-128"/>
                <a:ea typeface="メイリオ" pitchFamily="50" charset="-128"/>
                <a:cs typeface="メイリオ" pitchFamily="50" charset="-128"/>
              </a:rPr>
              <a:t>または換気量の基準への</a:t>
            </a:r>
            <a:r>
              <a:rPr lang="ja-JP" altLang="en-US" sz="1400" dirty="0" smtClean="0">
                <a:latin typeface="メイリオ" pitchFamily="50" charset="-128"/>
                <a:ea typeface="メイリオ" pitchFamily="50" charset="-128"/>
                <a:cs typeface="メイリオ" pitchFamily="50" charset="-128"/>
              </a:rPr>
              <a:t>対応</a:t>
            </a:r>
            <a:endParaRPr lang="en-US" altLang="ja-JP" sz="1400" dirty="0" smtClean="0">
              <a:latin typeface="メイリオ" pitchFamily="50" charset="-128"/>
              <a:ea typeface="メイリオ" pitchFamily="50" charset="-128"/>
              <a:cs typeface="メイリオ" pitchFamily="50" charset="-128"/>
            </a:endParaRPr>
          </a:p>
          <a:p>
            <a:pPr marL="378564" indent="-189282"/>
            <a:r>
              <a:rPr lang="en-US" altLang="ja-JP" sz="1400" dirty="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など</a:t>
            </a:r>
            <a:r>
              <a:rPr lang="ja-JP" altLang="en-US" sz="1400" dirty="0">
                <a:latin typeface="メイリオ" pitchFamily="50" charset="-128"/>
                <a:ea typeface="メイリオ" pitchFamily="50" charset="-128"/>
                <a:cs typeface="メイリオ" pitchFamily="50" charset="-128"/>
              </a:rPr>
              <a:t>技術的な内容について、専門家による電話相談を</a:t>
            </a:r>
            <a:r>
              <a:rPr lang="ja-JP" altLang="en-US" sz="1400" dirty="0" smtClean="0">
                <a:latin typeface="メイリオ" pitchFamily="50" charset="-128"/>
                <a:ea typeface="メイリオ" pitchFamily="50" charset="-128"/>
                <a:cs typeface="メイリオ" pitchFamily="50" charset="-128"/>
              </a:rPr>
              <a:t>行います。</a:t>
            </a:r>
            <a:endParaRPr lang="en-US" altLang="ja-JP" sz="1400" dirty="0" smtClean="0">
              <a:latin typeface="メイリオ" pitchFamily="50" charset="-128"/>
              <a:ea typeface="メイリオ" pitchFamily="50" charset="-128"/>
              <a:cs typeface="メイリオ" pitchFamily="50" charset="-128"/>
            </a:endParaRPr>
          </a:p>
          <a:p>
            <a:pPr marL="378564" indent="-189282"/>
            <a:r>
              <a:rPr lang="en-US" altLang="ja-JP" sz="1400" dirty="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（必要に応じて実地指導も実施）</a:t>
            </a:r>
            <a:endParaRPr lang="en-US" altLang="ja-JP" sz="1400" dirty="0" smtClean="0">
              <a:latin typeface="メイリオ" pitchFamily="50" charset="-128"/>
              <a:ea typeface="メイリオ" pitchFamily="50" charset="-128"/>
              <a:cs typeface="メイリオ" pitchFamily="50" charset="-128"/>
            </a:endParaRPr>
          </a:p>
          <a:p>
            <a:pPr marL="185961" indent="3321"/>
            <a:r>
              <a:rPr lang="ja-JP" altLang="en-US" sz="1400" dirty="0" smtClean="0">
                <a:latin typeface="メイリオ" pitchFamily="50" charset="-128"/>
                <a:ea typeface="メイリオ" pitchFamily="50" charset="-128"/>
                <a:cs typeface="メイリオ" pitchFamily="50" charset="-128"/>
              </a:rPr>
              <a:t>② 受動</a:t>
            </a:r>
            <a:r>
              <a:rPr lang="ja-JP" altLang="en-US" sz="1400" dirty="0">
                <a:latin typeface="メイリオ" pitchFamily="50" charset="-128"/>
                <a:ea typeface="メイリオ" pitchFamily="50" charset="-128"/>
                <a:cs typeface="メイリオ" pitchFamily="50" charset="-128"/>
              </a:rPr>
              <a:t>喫煙防止対策に関する説明会を全国で実施します。</a:t>
            </a:r>
            <a:endParaRPr lang="en-US" altLang="ja-JP" sz="1400" dirty="0">
              <a:latin typeface="メイリオ" pitchFamily="50" charset="-128"/>
              <a:ea typeface="メイリオ" pitchFamily="50" charset="-128"/>
              <a:cs typeface="メイリオ" pitchFamily="50" charset="-128"/>
            </a:endParaRPr>
          </a:p>
          <a:p>
            <a:pPr marL="378564" indent="-189282"/>
            <a:r>
              <a:rPr lang="ja-JP" altLang="en-US" sz="1400" dirty="0" smtClean="0">
                <a:latin typeface="メイリオ" pitchFamily="50" charset="-128"/>
                <a:ea typeface="メイリオ" pitchFamily="50" charset="-128"/>
                <a:cs typeface="メイリオ" pitchFamily="50" charset="-128"/>
              </a:rPr>
              <a:t>③ 企業</a:t>
            </a:r>
            <a:r>
              <a:rPr lang="ja-JP" altLang="en-US" sz="1400" dirty="0">
                <a:latin typeface="メイリオ" pitchFamily="50" charset="-128"/>
                <a:ea typeface="メイリオ" pitchFamily="50" charset="-128"/>
                <a:cs typeface="メイリオ" pitchFamily="50" charset="-128"/>
              </a:rPr>
              <a:t>の研修や団体の説明会</a:t>
            </a:r>
            <a:r>
              <a:rPr lang="ja-JP" altLang="en-US" sz="1400" dirty="0" smtClean="0">
                <a:latin typeface="メイリオ" pitchFamily="50" charset="-128"/>
                <a:ea typeface="メイリオ" pitchFamily="50" charset="-128"/>
                <a:cs typeface="メイリオ" pitchFamily="50" charset="-128"/>
              </a:rPr>
              <a:t>に講師</a:t>
            </a:r>
            <a:r>
              <a:rPr lang="ja-JP" altLang="en-US" sz="1400" dirty="0">
                <a:latin typeface="メイリオ" pitchFamily="50" charset="-128"/>
                <a:ea typeface="メイリオ" pitchFamily="50" charset="-128"/>
                <a:cs typeface="メイリオ" pitchFamily="50" charset="-128"/>
              </a:rPr>
              <a:t>を派遣し、受動喫煙防止</a:t>
            </a:r>
            <a:r>
              <a:rPr lang="ja-JP" altLang="en-US" sz="1400" dirty="0" smtClean="0">
                <a:latin typeface="メイリオ" pitchFamily="50" charset="-128"/>
                <a:ea typeface="メイリオ" pitchFamily="50" charset="-128"/>
                <a:cs typeface="メイリオ" pitchFamily="50" charset="-128"/>
              </a:rPr>
              <a:t>対策について</a:t>
            </a:r>
            <a:endParaRPr lang="en-US" altLang="ja-JP" sz="1400" dirty="0" smtClean="0">
              <a:latin typeface="メイリオ" pitchFamily="50" charset="-128"/>
              <a:ea typeface="メイリオ" pitchFamily="50" charset="-128"/>
              <a:cs typeface="メイリオ" pitchFamily="50" charset="-128"/>
            </a:endParaRPr>
          </a:p>
          <a:p>
            <a:pPr marL="378564" indent="-189282"/>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 説明</a:t>
            </a:r>
            <a:r>
              <a:rPr lang="ja-JP" altLang="en-US" sz="1400" dirty="0">
                <a:latin typeface="メイリオ" pitchFamily="50" charset="-128"/>
                <a:ea typeface="メイリオ" pitchFamily="50" charset="-128"/>
                <a:cs typeface="メイリオ" pitchFamily="50" charset="-128"/>
              </a:rPr>
              <a:t>し</a:t>
            </a:r>
            <a:r>
              <a:rPr lang="ja-JP" altLang="en-US" sz="1400" dirty="0" smtClean="0">
                <a:latin typeface="メイリオ" pitchFamily="50" charset="-128"/>
                <a:ea typeface="メイリオ" pitchFamily="50" charset="-128"/>
                <a:cs typeface="メイリオ" pitchFamily="50" charset="-128"/>
              </a:rPr>
              <a:t>ます</a:t>
            </a:r>
            <a:r>
              <a:rPr lang="ja-JP" altLang="en-US" sz="1400" dirty="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a:p>
            <a:pPr marL="464903" indent="-464903"/>
            <a:endParaRPr lang="en-US" altLang="ja-JP" sz="800" dirty="0">
              <a:latin typeface="メイリオ" pitchFamily="50" charset="-128"/>
              <a:ea typeface="メイリオ" pitchFamily="50" charset="-128"/>
              <a:cs typeface="メイリオ" pitchFamily="50" charset="-128"/>
            </a:endParaRPr>
          </a:p>
          <a:p>
            <a:pPr marL="185961"/>
            <a:r>
              <a:rPr lang="ja-JP" altLang="en-US" sz="1500" dirty="0">
                <a:latin typeface="メイリオ" pitchFamily="50" charset="-128"/>
                <a:ea typeface="メイリオ" pitchFamily="50" charset="-128"/>
                <a:cs typeface="メイリオ" pitchFamily="50" charset="-128"/>
              </a:rPr>
              <a:t>　</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相談ダイヤル</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①について　　</a:t>
            </a:r>
            <a:r>
              <a:rPr lang="en-US" altLang="ja-JP" sz="1400" b="1" dirty="0" smtClean="0">
                <a:latin typeface="メイリオ" pitchFamily="50" charset="-128"/>
                <a:ea typeface="メイリオ" pitchFamily="50" charset="-128"/>
                <a:cs typeface="メイリオ" pitchFamily="50" charset="-128"/>
              </a:rPr>
              <a:t>050-3537-0777</a:t>
            </a:r>
            <a:endParaRPr lang="en-US" altLang="ja-JP" sz="1400" b="1" dirty="0">
              <a:latin typeface="メイリオ" pitchFamily="50" charset="-128"/>
              <a:ea typeface="メイリオ" pitchFamily="50" charset="-128"/>
              <a:cs typeface="メイリオ" pitchFamily="50" charset="-128"/>
            </a:endParaRPr>
          </a:p>
          <a:p>
            <a:pPr marL="1969194"/>
            <a:r>
              <a:rPr lang="ja-JP" altLang="en-US" sz="1400" dirty="0" smtClean="0">
                <a:latin typeface="メイリオ" pitchFamily="50" charset="-128"/>
                <a:ea typeface="メイリオ" pitchFamily="50" charset="-128"/>
                <a:cs typeface="メイリオ" pitchFamily="50" charset="-128"/>
              </a:rPr>
              <a:t>②</a:t>
            </a:r>
            <a:r>
              <a:rPr lang="ja-JP" altLang="en-US" sz="1400" dirty="0">
                <a:latin typeface="メイリオ" pitchFamily="50" charset="-128"/>
                <a:ea typeface="メイリオ" pitchFamily="50" charset="-128"/>
                <a:cs typeface="メイリオ" pitchFamily="50" charset="-128"/>
              </a:rPr>
              <a:t>③に</a:t>
            </a:r>
            <a:r>
              <a:rPr lang="ja-JP" altLang="en-US" sz="1400" dirty="0" smtClean="0">
                <a:latin typeface="メイリオ" pitchFamily="50" charset="-128"/>
                <a:ea typeface="メイリオ" pitchFamily="50" charset="-128"/>
                <a:cs typeface="メイリオ" pitchFamily="50" charset="-128"/>
              </a:rPr>
              <a:t>ついて</a:t>
            </a:r>
            <a:r>
              <a:rPr lang="ja-JP" altLang="en-US" sz="1400" dirty="0">
                <a:latin typeface="メイリオ" pitchFamily="50" charset="-128"/>
                <a:ea typeface="メイリオ" pitchFamily="50" charset="-128"/>
                <a:cs typeface="メイリオ" pitchFamily="50" charset="-128"/>
              </a:rPr>
              <a:t>　</a:t>
            </a:r>
            <a:r>
              <a:rPr lang="en-US" altLang="ja-JP" sz="1400" b="1" dirty="0" smtClean="0">
                <a:latin typeface="メイリオ" pitchFamily="50" charset="-128"/>
                <a:ea typeface="メイリオ" pitchFamily="50" charset="-128"/>
                <a:cs typeface="メイリオ" pitchFamily="50" charset="-128"/>
              </a:rPr>
              <a:t>03-5296-8947</a:t>
            </a:r>
            <a:endParaRPr lang="en-US" altLang="ja-JP" sz="1400" b="1" dirty="0">
              <a:latin typeface="メイリオ" pitchFamily="50" charset="-128"/>
              <a:ea typeface="メイリオ" pitchFamily="50" charset="-128"/>
              <a:cs typeface="メイリオ" pitchFamily="50" charset="-128"/>
            </a:endParaRPr>
          </a:p>
          <a:p>
            <a:pPr marL="2058854" indent="-1872893"/>
            <a:r>
              <a:rPr lang="ja-JP" altLang="en-US" sz="1400" dirty="0">
                <a:latin typeface="メイリオ" pitchFamily="50" charset="-128"/>
                <a:ea typeface="メイリオ" pitchFamily="50" charset="-128"/>
                <a:cs typeface="メイリオ" pitchFamily="50" charset="-128"/>
              </a:rPr>
              <a:t>　</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ホームページ</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　</a:t>
            </a:r>
            <a:r>
              <a:rPr lang="en-US" altLang="ja-JP" sz="1400" dirty="0">
                <a:latin typeface="メイリオ" pitchFamily="50" charset="-128"/>
                <a:ea typeface="メイリオ" pitchFamily="50" charset="-128"/>
                <a:cs typeface="メイリオ" pitchFamily="50" charset="-128"/>
              </a:rPr>
              <a:t>http://www.irric.co.jp/contract/index.html</a:t>
            </a:r>
          </a:p>
          <a:p>
            <a:pPr marL="2058854" indent="-1872893"/>
            <a:r>
              <a:rPr lang="ja-JP" altLang="en-US" sz="1400" dirty="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a:t>
            </a:r>
            <a:r>
              <a:rPr lang="ja-JP" altLang="en-US" sz="1400" dirty="0" smtClean="0">
                <a:latin typeface="メイリオ" pitchFamily="50" charset="-128"/>
                <a:ea typeface="メイリオ" pitchFamily="50" charset="-128"/>
                <a:cs typeface="メイリオ" pitchFamily="50" charset="-128"/>
              </a:rPr>
              <a:t>事業委託</a:t>
            </a:r>
            <a:r>
              <a:rPr lang="zh-TW" altLang="en-US" sz="1400" dirty="0" smtClean="0">
                <a:latin typeface="メイリオ" pitchFamily="50" charset="-128"/>
                <a:ea typeface="メイリオ" pitchFamily="50" charset="-128"/>
                <a:cs typeface="メイリオ" pitchFamily="50" charset="-128"/>
              </a:rPr>
              <a:t>先</a:t>
            </a:r>
            <a:r>
              <a:rPr lang="en-US" altLang="ja-JP" sz="1400" dirty="0" smtClean="0">
                <a:latin typeface="メイリオ" pitchFamily="50" charset="-128"/>
                <a:ea typeface="メイリオ" pitchFamily="50" charset="-128"/>
                <a:cs typeface="メイリオ" pitchFamily="50" charset="-128"/>
              </a:rPr>
              <a:t>】  </a:t>
            </a:r>
            <a:r>
              <a:rPr lang="ja-JP" altLang="en-US" sz="1400" dirty="0">
                <a:latin typeface="メイリオ" pitchFamily="50" charset="-128"/>
                <a:ea typeface="メイリオ" pitchFamily="50" charset="-128"/>
                <a:cs typeface="メイリオ" pitchFamily="50" charset="-128"/>
              </a:rPr>
              <a:t>　</a:t>
            </a:r>
            <a:r>
              <a:rPr lang="zh-TW" altLang="en-US" sz="1400" dirty="0">
                <a:latin typeface="メイリオ" pitchFamily="50" charset="-128"/>
                <a:ea typeface="メイリオ" pitchFamily="50" charset="-128"/>
                <a:cs typeface="メイリオ" pitchFamily="50" charset="-128"/>
              </a:rPr>
              <a:t> </a:t>
            </a:r>
            <a:r>
              <a:rPr lang="ja-JP" altLang="en-US" sz="1400" dirty="0">
                <a:latin typeface="メイリオ" pitchFamily="50" charset="-128"/>
                <a:ea typeface="メイリオ" pitchFamily="50" charset="-128"/>
                <a:cs typeface="メイリオ" pitchFamily="50" charset="-128"/>
              </a:rPr>
              <a:t>株式</a:t>
            </a:r>
            <a:r>
              <a:rPr lang="ja-JP" altLang="en-US" sz="1400" dirty="0" smtClean="0">
                <a:latin typeface="メイリオ" pitchFamily="50" charset="-128"/>
                <a:ea typeface="メイリオ" pitchFamily="50" charset="-128"/>
                <a:cs typeface="メイリオ" pitchFamily="50" charset="-128"/>
              </a:rPr>
              <a:t>会社インターリスク総研（平成</a:t>
            </a:r>
            <a:r>
              <a:rPr lang="en-US" altLang="ja-JP" sz="1400" dirty="0" smtClean="0">
                <a:latin typeface="メイリオ" pitchFamily="50" charset="-128"/>
                <a:ea typeface="メイリオ" pitchFamily="50" charset="-128"/>
                <a:cs typeface="メイリオ" pitchFamily="50" charset="-128"/>
              </a:rPr>
              <a:t>26</a:t>
            </a:r>
            <a:r>
              <a:rPr lang="ja-JP" altLang="en-US" sz="1400" dirty="0" smtClean="0">
                <a:latin typeface="メイリオ" pitchFamily="50" charset="-128"/>
                <a:ea typeface="メイリオ" pitchFamily="50" charset="-128"/>
                <a:cs typeface="メイリオ" pitchFamily="50" charset="-128"/>
              </a:rPr>
              <a:t>年度）</a:t>
            </a:r>
            <a:endParaRPr lang="en-US" altLang="zh-TW" sz="1400" dirty="0">
              <a:latin typeface="メイリオ" pitchFamily="50" charset="-128"/>
              <a:ea typeface="メイリオ" pitchFamily="50" charset="-128"/>
              <a:cs typeface="メイリオ" pitchFamily="50" charset="-128"/>
            </a:endParaRPr>
          </a:p>
          <a:p>
            <a:pPr marL="185961"/>
            <a:endParaRPr lang="en-US" altLang="ja-JP" sz="1600" dirty="0" smtClean="0">
              <a:latin typeface="メイリオ" pitchFamily="50" charset="-128"/>
              <a:ea typeface="メイリオ" pitchFamily="50" charset="-128"/>
              <a:cs typeface="メイリオ" pitchFamily="50" charset="-128"/>
            </a:endParaRPr>
          </a:p>
          <a:p>
            <a:pPr marL="185961"/>
            <a:endParaRPr lang="en-US" altLang="ja-JP" sz="1500" dirty="0">
              <a:latin typeface="メイリオ" pitchFamily="50" charset="-128"/>
              <a:ea typeface="メイリオ" pitchFamily="50" charset="-128"/>
              <a:cs typeface="メイリオ" pitchFamily="50" charset="-128"/>
            </a:endParaRPr>
          </a:p>
          <a:p>
            <a:pPr marL="185961"/>
            <a:endParaRPr lang="en-US" altLang="ja-JP" sz="500" dirty="0">
              <a:latin typeface="メイリオ" pitchFamily="50" charset="-128"/>
              <a:ea typeface="メイリオ" pitchFamily="50" charset="-128"/>
              <a:cs typeface="メイリオ" pitchFamily="50" charset="-128"/>
            </a:endParaRPr>
          </a:p>
          <a:p>
            <a:pPr marL="278942" indent="-278942"/>
            <a:r>
              <a:rPr lang="ja-JP" altLang="en-US" sz="1500" b="1" dirty="0">
                <a:latin typeface="メイリオ" pitchFamily="50" charset="-128"/>
                <a:ea typeface="メイリオ" pitchFamily="50" charset="-128"/>
                <a:cs typeface="メイリオ" pitchFamily="50" charset="-128"/>
              </a:rPr>
              <a:t> </a:t>
            </a:r>
            <a:r>
              <a:rPr lang="ja-JP" altLang="en-US" sz="1500" b="1" dirty="0" smtClean="0">
                <a:latin typeface="メイリオ" pitchFamily="50" charset="-128"/>
                <a:ea typeface="メイリオ" pitchFamily="50" charset="-128"/>
                <a:cs typeface="メイリオ" pitchFamily="50" charset="-128"/>
              </a:rPr>
              <a:t> </a:t>
            </a:r>
            <a:r>
              <a:rPr lang="ja-JP" altLang="en-US" sz="1600" b="1" dirty="0" smtClean="0">
                <a:latin typeface="メイリオ" pitchFamily="50" charset="-128"/>
                <a:ea typeface="メイリオ" pitchFamily="50" charset="-128"/>
                <a:cs typeface="メイリオ" pitchFamily="50" charset="-128"/>
              </a:rPr>
              <a:t>■</a:t>
            </a:r>
            <a:r>
              <a:rPr lang="ja-JP" altLang="en-US" sz="1600" b="1" dirty="0">
                <a:latin typeface="メイリオ" pitchFamily="50" charset="-128"/>
                <a:ea typeface="メイリオ" pitchFamily="50" charset="-128"/>
                <a:cs typeface="メイリオ" pitchFamily="50" charset="-128"/>
              </a:rPr>
              <a:t>測定支援業務（測定機器貸出し）</a:t>
            </a:r>
            <a:endParaRPr lang="en-US" altLang="ja-JP" sz="1600" b="1" dirty="0">
              <a:latin typeface="メイリオ" pitchFamily="50" charset="-128"/>
              <a:ea typeface="メイリオ" pitchFamily="50" charset="-128"/>
              <a:cs typeface="メイリオ" pitchFamily="50" charset="-128"/>
            </a:endParaRPr>
          </a:p>
          <a:p>
            <a:pPr marL="464903" indent="-464903"/>
            <a:endParaRPr lang="en-US" altLang="ja-JP" sz="500" dirty="0">
              <a:latin typeface="メイリオ" pitchFamily="50" charset="-128"/>
              <a:ea typeface="メイリオ" pitchFamily="50" charset="-128"/>
              <a:cs typeface="メイリオ" pitchFamily="50" charset="-128"/>
            </a:endParaRPr>
          </a:p>
          <a:p>
            <a:pPr marL="464903" indent="-275621"/>
            <a:r>
              <a:rPr lang="ja-JP" altLang="en-US" sz="1400" dirty="0" smtClean="0">
                <a:latin typeface="メイリオ" pitchFamily="50" charset="-128"/>
                <a:ea typeface="メイリオ" pitchFamily="50" charset="-128"/>
                <a:cs typeface="メイリオ" pitchFamily="50" charset="-128"/>
              </a:rPr>
              <a:t>① 職場</a:t>
            </a:r>
            <a:r>
              <a:rPr lang="ja-JP" altLang="en-US" sz="1400" dirty="0">
                <a:latin typeface="メイリオ" pitchFamily="50" charset="-128"/>
                <a:ea typeface="メイリオ" pitchFamily="50" charset="-128"/>
                <a:cs typeface="メイリオ" pitchFamily="50" charset="-128"/>
              </a:rPr>
              <a:t>環境の実態把握などを行う際の支援として、デジタル粉</a:t>
            </a:r>
            <a:r>
              <a:rPr lang="ja-JP" altLang="en-US" sz="1400" dirty="0" err="1">
                <a:latin typeface="メイリオ" pitchFamily="50" charset="-128"/>
                <a:ea typeface="メイリオ" pitchFamily="50" charset="-128"/>
                <a:cs typeface="メイリオ" pitchFamily="50" charset="-128"/>
              </a:rPr>
              <a:t>じん</a:t>
            </a:r>
            <a:r>
              <a:rPr lang="ja-JP" altLang="en-US" sz="1400" dirty="0" smtClean="0">
                <a:latin typeface="メイリオ" pitchFamily="50" charset="-128"/>
                <a:ea typeface="メイリオ" pitchFamily="50" charset="-128"/>
                <a:cs typeface="メイリオ" pitchFamily="50" charset="-128"/>
              </a:rPr>
              <a:t>計</a:t>
            </a:r>
            <a:endParaRPr lang="en-US" altLang="ja-JP" sz="1400" dirty="0" smtClean="0">
              <a:latin typeface="メイリオ" pitchFamily="50" charset="-128"/>
              <a:ea typeface="メイリオ" pitchFamily="50" charset="-128"/>
              <a:cs typeface="メイリオ" pitchFamily="50" charset="-128"/>
            </a:endParaRPr>
          </a:p>
          <a:p>
            <a:pPr marL="464903" indent="-275621"/>
            <a:r>
              <a:rPr lang="ja-JP" altLang="en-US" sz="1400" dirty="0" smtClean="0">
                <a:latin typeface="メイリオ" pitchFamily="50" charset="-128"/>
                <a:ea typeface="メイリオ" pitchFamily="50" charset="-128"/>
                <a:cs typeface="メイリオ" pitchFamily="50" charset="-128"/>
              </a:rPr>
              <a:t>   （浮遊粉</a:t>
            </a:r>
            <a:r>
              <a:rPr lang="ja-JP" altLang="en-US" sz="1400" dirty="0">
                <a:latin typeface="メイリオ" pitchFamily="50" charset="-128"/>
                <a:ea typeface="メイリオ" pitchFamily="50" charset="-128"/>
                <a:cs typeface="メイリオ" pitchFamily="50" charset="-128"/>
              </a:rPr>
              <a:t>じん濃度の測定）、風速計の無料</a:t>
            </a:r>
            <a:r>
              <a:rPr lang="ja-JP" altLang="en-US" sz="1400" dirty="0" smtClean="0">
                <a:latin typeface="メイリオ" pitchFamily="50" charset="-128"/>
                <a:ea typeface="メイリオ" pitchFamily="50" charset="-128"/>
                <a:cs typeface="メイリオ" pitchFamily="50" charset="-128"/>
              </a:rPr>
              <a:t>貸出しを</a:t>
            </a:r>
            <a:r>
              <a:rPr lang="ja-JP" altLang="en-US" sz="1400" dirty="0">
                <a:latin typeface="メイリオ" pitchFamily="50" charset="-128"/>
                <a:ea typeface="メイリオ" pitchFamily="50" charset="-128"/>
                <a:cs typeface="メイリオ" pitchFamily="50" charset="-128"/>
              </a:rPr>
              <a:t>行います</a:t>
            </a:r>
            <a:r>
              <a:rPr lang="ja-JP" altLang="en-US" sz="1400" dirty="0" smtClean="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a:p>
            <a:pPr marL="464903" indent="-275621"/>
            <a:r>
              <a:rPr lang="en-US" altLang="ja-JP"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　</a:t>
            </a:r>
            <a:r>
              <a:rPr lang="ja-JP" altLang="en-US" sz="1200" b="1" dirty="0" smtClean="0">
                <a:latin typeface="メイリオ" pitchFamily="50" charset="-128"/>
                <a:ea typeface="メイリオ" pitchFamily="50" charset="-128"/>
                <a:cs typeface="メイリオ" pitchFamily="50" charset="-128"/>
              </a:rPr>
              <a:t>［平成</a:t>
            </a:r>
            <a:r>
              <a:rPr lang="en-US" altLang="ja-JP" sz="1200" b="1" dirty="0">
                <a:latin typeface="メイリオ" pitchFamily="50" charset="-128"/>
                <a:ea typeface="メイリオ" pitchFamily="50" charset="-128"/>
                <a:cs typeface="メイリオ" pitchFamily="50" charset="-128"/>
              </a:rPr>
              <a:t>26</a:t>
            </a:r>
            <a:r>
              <a:rPr lang="ja-JP" altLang="en-US" sz="1200" b="1" dirty="0">
                <a:latin typeface="メイリオ" pitchFamily="50" charset="-128"/>
                <a:ea typeface="メイリオ" pitchFamily="50" charset="-128"/>
                <a:cs typeface="メイリオ" pitchFamily="50" charset="-128"/>
              </a:rPr>
              <a:t>年度から、機器の往復の送料も無料に</a:t>
            </a:r>
            <a:r>
              <a:rPr lang="ja-JP" altLang="en-US" sz="1200" b="1" dirty="0" smtClean="0">
                <a:latin typeface="メイリオ" pitchFamily="50" charset="-128"/>
                <a:ea typeface="メイリオ" pitchFamily="50" charset="-128"/>
                <a:cs typeface="メイリオ" pitchFamily="50" charset="-128"/>
              </a:rPr>
              <a:t>なりました］</a:t>
            </a:r>
            <a:endParaRPr lang="en-US" altLang="ja-JP" sz="1200" b="1" dirty="0">
              <a:latin typeface="メイリオ" pitchFamily="50" charset="-128"/>
              <a:ea typeface="メイリオ" pitchFamily="50" charset="-128"/>
              <a:cs typeface="メイリオ" pitchFamily="50" charset="-128"/>
            </a:endParaRPr>
          </a:p>
          <a:p>
            <a:pPr marL="464903" indent="-275621"/>
            <a:r>
              <a:rPr lang="ja-JP" altLang="en-US" sz="1400" dirty="0" smtClean="0">
                <a:latin typeface="メイリオ" pitchFamily="50" charset="-128"/>
                <a:ea typeface="メイリオ" pitchFamily="50" charset="-128"/>
                <a:cs typeface="メイリオ" pitchFamily="50" charset="-128"/>
              </a:rPr>
              <a:t>② 専門家</a:t>
            </a:r>
            <a:r>
              <a:rPr lang="ja-JP" altLang="en-US" sz="1400" dirty="0">
                <a:latin typeface="メイリオ" pitchFamily="50" charset="-128"/>
                <a:ea typeface="メイリオ" pitchFamily="50" charset="-128"/>
                <a:cs typeface="メイリオ" pitchFamily="50" charset="-128"/>
              </a:rPr>
              <a:t>が事業場</a:t>
            </a:r>
            <a:r>
              <a:rPr lang="ja-JP" altLang="en-US" sz="1400" dirty="0" smtClean="0">
                <a:latin typeface="メイリオ" pitchFamily="50" charset="-128"/>
                <a:ea typeface="メイリオ" pitchFamily="50" charset="-128"/>
                <a:cs typeface="メイリオ" pitchFamily="50" charset="-128"/>
              </a:rPr>
              <a:t>に</a:t>
            </a:r>
            <a:r>
              <a:rPr lang="ja-JP" altLang="en-US" sz="1400" dirty="0">
                <a:latin typeface="メイリオ" pitchFamily="50" charset="-128"/>
                <a:ea typeface="メイリオ" pitchFamily="50" charset="-128"/>
                <a:cs typeface="メイリオ" pitchFamily="50" charset="-128"/>
              </a:rPr>
              <a:t>行って</a:t>
            </a:r>
            <a:r>
              <a:rPr lang="ja-JP" altLang="en-US" sz="1400" dirty="0" smtClean="0">
                <a:latin typeface="メイリオ" pitchFamily="50" charset="-128"/>
                <a:ea typeface="メイリオ" pitchFamily="50" charset="-128"/>
                <a:cs typeface="メイリオ" pitchFamily="50" charset="-128"/>
              </a:rPr>
              <a:t>、測定</a:t>
            </a:r>
            <a:r>
              <a:rPr lang="ja-JP" altLang="en-US" sz="1400" dirty="0">
                <a:latin typeface="メイリオ" pitchFamily="50" charset="-128"/>
                <a:ea typeface="メイリオ" pitchFamily="50" charset="-128"/>
                <a:cs typeface="メイリオ" pitchFamily="50" charset="-128"/>
              </a:rPr>
              <a:t>や測定</a:t>
            </a:r>
            <a:r>
              <a:rPr lang="ja-JP" altLang="en-US" sz="1400" dirty="0" smtClean="0">
                <a:latin typeface="メイリオ" pitchFamily="50" charset="-128"/>
                <a:ea typeface="メイリオ" pitchFamily="50" charset="-128"/>
                <a:cs typeface="メイリオ" pitchFamily="50" charset="-128"/>
              </a:rPr>
              <a:t>方法を説明します</a:t>
            </a:r>
            <a:r>
              <a:rPr lang="ja-JP" altLang="en-US" sz="1400" dirty="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a:p>
            <a:pPr marL="464903" indent="-275621"/>
            <a:r>
              <a:rPr lang="ja-JP" altLang="en-US" sz="1400" dirty="0" smtClean="0">
                <a:latin typeface="メイリオ" pitchFamily="50" charset="-128"/>
                <a:ea typeface="メイリオ" pitchFamily="50" charset="-128"/>
                <a:cs typeface="メイリオ" pitchFamily="50" charset="-128"/>
              </a:rPr>
              <a:t>③ 企業</a:t>
            </a:r>
            <a:r>
              <a:rPr lang="ja-JP" altLang="en-US" sz="1400" dirty="0">
                <a:latin typeface="メイリオ" pitchFamily="50" charset="-128"/>
                <a:ea typeface="メイリオ" pitchFamily="50" charset="-128"/>
                <a:cs typeface="メイリオ" pitchFamily="50" charset="-128"/>
              </a:rPr>
              <a:t>の研修や団体の</a:t>
            </a:r>
            <a:r>
              <a:rPr lang="ja-JP" altLang="en-US" sz="1400" dirty="0" smtClean="0">
                <a:latin typeface="メイリオ" pitchFamily="50" charset="-128"/>
                <a:ea typeface="メイリオ" pitchFamily="50" charset="-128"/>
                <a:cs typeface="メイリオ" pitchFamily="50" charset="-128"/>
              </a:rPr>
              <a:t>説明会で、</a:t>
            </a:r>
            <a:r>
              <a:rPr lang="ja-JP" altLang="en-US" sz="1400" dirty="0">
                <a:latin typeface="メイリオ" pitchFamily="50" charset="-128"/>
                <a:ea typeface="メイリオ" pitchFamily="50" charset="-128"/>
                <a:cs typeface="メイリオ" pitchFamily="50" charset="-128"/>
              </a:rPr>
              <a:t>専門家が実演を交えながら、測定</a:t>
            </a:r>
            <a:r>
              <a:rPr lang="ja-JP" altLang="en-US" sz="1400" dirty="0" smtClean="0">
                <a:latin typeface="メイリオ" pitchFamily="50" charset="-128"/>
                <a:ea typeface="メイリオ" pitchFamily="50" charset="-128"/>
                <a:cs typeface="メイリオ" pitchFamily="50" charset="-128"/>
              </a:rPr>
              <a:t>方法を</a:t>
            </a:r>
            <a:endParaRPr lang="en-US" altLang="ja-JP" sz="1400" dirty="0" smtClean="0">
              <a:latin typeface="メイリオ" pitchFamily="50" charset="-128"/>
              <a:ea typeface="メイリオ" pitchFamily="50" charset="-128"/>
              <a:cs typeface="メイリオ" pitchFamily="50" charset="-128"/>
            </a:endParaRPr>
          </a:p>
          <a:p>
            <a:pPr marL="464903" indent="-275621"/>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説明します</a:t>
            </a:r>
            <a:r>
              <a:rPr lang="ja-JP" altLang="en-US" sz="1400" dirty="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a:p>
            <a:pPr marL="185961"/>
            <a:endParaRPr lang="en-US" altLang="ja-JP" sz="800" dirty="0">
              <a:latin typeface="メイリオ" pitchFamily="50" charset="-128"/>
              <a:ea typeface="メイリオ" pitchFamily="50" charset="-128"/>
              <a:cs typeface="メイリオ" pitchFamily="50" charset="-128"/>
            </a:endParaRPr>
          </a:p>
          <a:p>
            <a:pPr marL="185961"/>
            <a:r>
              <a:rPr lang="en-US" altLang="ja-JP" sz="800" dirty="0">
                <a:latin typeface="メイリオ" pitchFamily="50" charset="-128"/>
                <a:ea typeface="メイリオ" pitchFamily="50" charset="-128"/>
                <a:cs typeface="メイリオ" pitchFamily="50" charset="-128"/>
              </a:rPr>
              <a:t> </a:t>
            </a:r>
            <a:r>
              <a:rPr lang="en-US" altLang="ja-JP" sz="800" dirty="0" smtClean="0">
                <a:latin typeface="メイリオ" pitchFamily="50" charset="-128"/>
                <a:ea typeface="メイリオ" pitchFamily="50" charset="-128"/>
                <a:cs typeface="メイリオ" pitchFamily="50" charset="-128"/>
              </a:rPr>
              <a:t>    </a:t>
            </a:r>
            <a:r>
              <a:rPr lang="en-US" altLang="ja-JP" sz="1500" dirty="0" smtClean="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受付ダイヤル</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　</a:t>
            </a:r>
            <a:r>
              <a:rPr lang="en-US" altLang="ja-JP" sz="1400" b="1" dirty="0">
                <a:latin typeface="メイリオ" pitchFamily="50" charset="-128"/>
                <a:ea typeface="メイリオ" pitchFamily="50" charset="-128"/>
                <a:cs typeface="メイリオ" pitchFamily="50" charset="-128"/>
              </a:rPr>
              <a:t>03-5600-1100</a:t>
            </a:r>
            <a:r>
              <a:rPr lang="ja-JP" altLang="en-US" sz="1400" dirty="0">
                <a:latin typeface="メイリオ" pitchFamily="50" charset="-128"/>
                <a:ea typeface="メイリオ" pitchFamily="50" charset="-128"/>
                <a:cs typeface="メイリオ" pitchFamily="50" charset="-128"/>
              </a:rPr>
              <a:t>（</a:t>
            </a:r>
            <a:r>
              <a:rPr lang="en-US" altLang="ja-JP" sz="1400" dirty="0">
                <a:latin typeface="メイリオ" pitchFamily="50" charset="-128"/>
                <a:ea typeface="メイリオ" pitchFamily="50" charset="-128"/>
                <a:cs typeface="メイリオ" pitchFamily="50" charset="-128"/>
              </a:rPr>
              <a:t>FAX:050-3730-0345</a:t>
            </a:r>
            <a:r>
              <a:rPr lang="ja-JP" altLang="en-US" sz="1400" dirty="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a:p>
            <a:pPr marL="185961"/>
            <a:r>
              <a:rPr lang="ja-JP" altLang="en-US" sz="1400" dirty="0">
                <a:latin typeface="メイリオ" pitchFamily="50" charset="-128"/>
                <a:ea typeface="メイリオ" pitchFamily="50" charset="-128"/>
                <a:cs typeface="メイリオ" pitchFamily="50" charset="-128"/>
              </a:rPr>
              <a:t>　</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ホームページ</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　</a:t>
            </a:r>
            <a:r>
              <a:rPr lang="en-US" altLang="ja-JP" sz="1400" dirty="0">
                <a:latin typeface="メイリオ" pitchFamily="50" charset="-128"/>
                <a:ea typeface="メイリオ" pitchFamily="50" charset="-128"/>
                <a:cs typeface="メイリオ" pitchFamily="50" charset="-128"/>
              </a:rPr>
              <a:t>http://www.sibata.co.jp/tobacco/index.html</a:t>
            </a:r>
          </a:p>
          <a:p>
            <a:pPr marL="185961"/>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a:t>
            </a:r>
            <a:r>
              <a:rPr lang="zh-TW" altLang="en-US" sz="1400" dirty="0" smtClean="0">
                <a:latin typeface="メイリオ" pitchFamily="50" charset="-128"/>
                <a:ea typeface="メイリオ" pitchFamily="50" charset="-128"/>
                <a:cs typeface="メイリオ" pitchFamily="50" charset="-128"/>
              </a:rPr>
              <a:t>事業</a:t>
            </a:r>
            <a:r>
              <a:rPr lang="ja-JP" altLang="en-US" sz="1400" dirty="0" smtClean="0">
                <a:latin typeface="メイリオ" pitchFamily="50" charset="-128"/>
                <a:ea typeface="メイリオ" pitchFamily="50" charset="-128"/>
                <a:cs typeface="メイリオ" pitchFamily="50" charset="-128"/>
              </a:rPr>
              <a:t>委託</a:t>
            </a:r>
            <a:r>
              <a:rPr lang="zh-TW" altLang="en-US" sz="1400" dirty="0" smtClean="0">
                <a:latin typeface="メイリオ" pitchFamily="50" charset="-128"/>
                <a:ea typeface="メイリオ" pitchFamily="50" charset="-128"/>
                <a:cs typeface="メイリオ" pitchFamily="50" charset="-128"/>
              </a:rPr>
              <a:t>先</a:t>
            </a:r>
            <a:r>
              <a:rPr lang="en-US" altLang="ja-JP" sz="1400" dirty="0" smtClean="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柴田科学株式会社（平成</a:t>
            </a:r>
            <a:r>
              <a:rPr lang="en-US" altLang="ja-JP" sz="1400" dirty="0" smtClean="0">
                <a:latin typeface="メイリオ" pitchFamily="50" charset="-128"/>
                <a:ea typeface="メイリオ" pitchFamily="50" charset="-128"/>
                <a:cs typeface="メイリオ" pitchFamily="50" charset="-128"/>
              </a:rPr>
              <a:t>26</a:t>
            </a:r>
            <a:r>
              <a:rPr lang="ja-JP" altLang="en-US" sz="1400" dirty="0" smtClean="0">
                <a:latin typeface="メイリオ" pitchFamily="50" charset="-128"/>
                <a:ea typeface="メイリオ" pitchFamily="50" charset="-128"/>
                <a:cs typeface="メイリオ" pitchFamily="50" charset="-128"/>
              </a:rPr>
              <a:t>年度）</a:t>
            </a:r>
            <a:endParaRPr lang="en-US" altLang="ja-JP" sz="1400" dirty="0">
              <a:latin typeface="メイリオ" pitchFamily="50" charset="-128"/>
              <a:ea typeface="メイリオ" pitchFamily="50" charset="-128"/>
              <a:cs typeface="メイリオ" pitchFamily="50" charset="-128"/>
            </a:endParaRPr>
          </a:p>
        </p:txBody>
      </p:sp>
      <p:sp>
        <p:nvSpPr>
          <p:cNvPr id="21" name="角丸四角形 20"/>
          <p:cNvSpPr/>
          <p:nvPr/>
        </p:nvSpPr>
        <p:spPr>
          <a:xfrm>
            <a:off x="211184" y="9894184"/>
            <a:ext cx="6861922" cy="389264"/>
          </a:xfrm>
          <a:prstGeom prst="roundRect">
            <a:avLst>
              <a:gd name="adj" fmla="val 7507"/>
            </a:avLst>
          </a:prstGeom>
          <a:noFill/>
          <a:ln w="25400">
            <a:noFill/>
          </a:ln>
        </p:spPr>
        <p:txBody>
          <a:bodyPr wrap="square" lIns="95637" tIns="112957" rIns="95637" bIns="75305" anchor="ctr" anchorCtr="0">
            <a:spAutoFit/>
          </a:bodyPr>
          <a:lstStyle/>
          <a:p>
            <a:r>
              <a:rPr lang="ja-JP" altLang="en-US" sz="1200" dirty="0" smtClean="0">
                <a:latin typeface="メイリオ" pitchFamily="50" charset="-128"/>
                <a:ea typeface="メイリオ" pitchFamily="50" charset="-128"/>
                <a:cs typeface="メイリオ" pitchFamily="50" charset="-128"/>
              </a:rPr>
              <a:t>●</a:t>
            </a:r>
            <a:r>
              <a:rPr lang="ja-JP" altLang="en-US" sz="1200" b="1" dirty="0" smtClean="0">
                <a:latin typeface="メイリオ" pitchFamily="50" charset="-128"/>
                <a:ea typeface="メイリオ" pitchFamily="50" charset="-128"/>
                <a:cs typeface="メイリオ" pitchFamily="50" charset="-128"/>
              </a:rPr>
              <a:t>ご不明な点は、事業場</a:t>
            </a:r>
            <a:r>
              <a:rPr lang="ja-JP" altLang="en-US" sz="1200" b="1" dirty="0">
                <a:latin typeface="メイリオ" pitchFamily="50" charset="-128"/>
                <a:ea typeface="メイリオ" pitchFamily="50" charset="-128"/>
                <a:cs typeface="メイリオ" pitchFamily="50" charset="-128"/>
              </a:rPr>
              <a:t>のある都道府県</a:t>
            </a:r>
            <a:r>
              <a:rPr lang="ja-JP" altLang="en-US" sz="1200" b="1" dirty="0" smtClean="0">
                <a:latin typeface="メイリオ" pitchFamily="50" charset="-128"/>
                <a:ea typeface="メイリオ" pitchFamily="50" charset="-128"/>
                <a:cs typeface="メイリオ" pitchFamily="50" charset="-128"/>
              </a:rPr>
              <a:t>労働局</a:t>
            </a:r>
            <a:r>
              <a:rPr lang="en-US" altLang="ja-JP" sz="1200" b="1" dirty="0">
                <a:latin typeface="メイリオ" pitchFamily="50" charset="-128"/>
                <a:ea typeface="メイリオ" pitchFamily="50" charset="-128"/>
                <a:cs typeface="メイリオ" pitchFamily="50" charset="-128"/>
              </a:rPr>
              <a:t> </a:t>
            </a:r>
            <a:r>
              <a:rPr lang="ja-JP" altLang="en-US" sz="1200" b="1" dirty="0" smtClean="0">
                <a:latin typeface="メイリオ" pitchFamily="50" charset="-128"/>
                <a:ea typeface="メイリオ" pitchFamily="50" charset="-128"/>
                <a:cs typeface="メイリオ" pitchFamily="50" charset="-128"/>
              </a:rPr>
              <a:t>健康安全課（</a:t>
            </a:r>
            <a:r>
              <a:rPr lang="ja-JP" altLang="en-US" sz="1200" b="1" dirty="0">
                <a:latin typeface="メイリオ" pitchFamily="50" charset="-128"/>
                <a:ea typeface="メイリオ" pitchFamily="50" charset="-128"/>
                <a:cs typeface="メイリオ" pitchFamily="50" charset="-128"/>
              </a:rPr>
              <a:t>健康課）</a:t>
            </a:r>
            <a:r>
              <a:rPr lang="ja-JP" altLang="en-US" sz="1200" b="1" dirty="0" smtClean="0">
                <a:latin typeface="メイリオ" pitchFamily="50" charset="-128"/>
                <a:ea typeface="メイリオ" pitchFamily="50" charset="-128"/>
                <a:cs typeface="メイリオ" pitchFamily="50" charset="-128"/>
              </a:rPr>
              <a:t>にご相</a:t>
            </a:r>
            <a:r>
              <a:rPr lang="ja-JP" altLang="en-US" sz="1200" b="1" dirty="0">
                <a:latin typeface="メイリオ" pitchFamily="50" charset="-128"/>
                <a:ea typeface="メイリオ" pitchFamily="50" charset="-128"/>
                <a:cs typeface="メイリオ" pitchFamily="50" charset="-128"/>
              </a:rPr>
              <a:t>談</a:t>
            </a:r>
            <a:r>
              <a:rPr lang="ja-JP" altLang="en-US" sz="1200" b="1" dirty="0" smtClean="0">
                <a:latin typeface="メイリオ" pitchFamily="50" charset="-128"/>
                <a:ea typeface="メイリオ" pitchFamily="50" charset="-128"/>
                <a:cs typeface="メイリオ" pitchFamily="50" charset="-128"/>
              </a:rPr>
              <a:t>ください。</a:t>
            </a:r>
            <a:endParaRPr lang="ja-JP" altLang="en-US" sz="1200" b="1" dirty="0"/>
          </a:p>
        </p:txBody>
      </p:sp>
      <p:sp>
        <p:nvSpPr>
          <p:cNvPr id="7" name="正方形/長方形 6"/>
          <p:cNvSpPr/>
          <p:nvPr/>
        </p:nvSpPr>
        <p:spPr>
          <a:xfrm>
            <a:off x="576114" y="1811653"/>
            <a:ext cx="6120680" cy="291484"/>
          </a:xfrm>
          <a:prstGeom prst="rect">
            <a:avLst/>
          </a:prstGeom>
          <a:solidFill>
            <a:schemeClr val="accent6">
              <a:lumMod val="40000"/>
              <a:lumOff val="60000"/>
            </a:schemeClr>
          </a:solidFill>
          <a:ln>
            <a:solidFill>
              <a:schemeClr val="accent6"/>
            </a:solidFill>
          </a:ln>
        </p:spPr>
        <p:txBody>
          <a:bodyPr wrap="square" lIns="95637" tIns="75305" rIns="95637" bIns="0">
            <a:spAutoFit/>
          </a:bodyPr>
          <a:lstStyle/>
          <a:p>
            <a:pPr algn="ctr"/>
            <a:r>
              <a:rPr lang="ja-JP" altLang="en-US" sz="1400" b="1" dirty="0">
                <a:latin typeface="メイリオ" pitchFamily="50" charset="-128"/>
                <a:ea typeface="メイリオ" pitchFamily="50" charset="-128"/>
                <a:cs typeface="メイリオ" pitchFamily="50" charset="-128"/>
              </a:rPr>
              <a:t>受動喫煙防止対策の技術的な相談</a:t>
            </a:r>
          </a:p>
        </p:txBody>
      </p:sp>
      <p:sp>
        <p:nvSpPr>
          <p:cNvPr id="8" name="正方形/長方形 7"/>
          <p:cNvSpPr/>
          <p:nvPr/>
        </p:nvSpPr>
        <p:spPr>
          <a:xfrm>
            <a:off x="576114" y="4943620"/>
            <a:ext cx="6120680" cy="291484"/>
          </a:xfrm>
          <a:prstGeom prst="rect">
            <a:avLst/>
          </a:prstGeom>
          <a:solidFill>
            <a:schemeClr val="accent6">
              <a:lumMod val="40000"/>
              <a:lumOff val="60000"/>
            </a:schemeClr>
          </a:solidFill>
          <a:ln>
            <a:solidFill>
              <a:schemeClr val="accent6"/>
            </a:solidFill>
          </a:ln>
        </p:spPr>
        <p:txBody>
          <a:bodyPr wrap="square" lIns="95637" tIns="75305" rIns="95637" bIns="0">
            <a:spAutoFit/>
          </a:bodyPr>
          <a:lstStyle/>
          <a:p>
            <a:pPr algn="ctr"/>
            <a:r>
              <a:rPr lang="ja-JP" altLang="en-US" sz="1400" b="1" dirty="0" smtClean="0">
                <a:latin typeface="メイリオ" pitchFamily="50" charset="-128"/>
                <a:ea typeface="メイリオ" pitchFamily="50" charset="-128"/>
                <a:cs typeface="メイリオ" pitchFamily="50" charset="-128"/>
              </a:rPr>
              <a:t>喫煙室などの</a:t>
            </a:r>
            <a:r>
              <a:rPr lang="ja-JP" altLang="en-US" sz="1400" b="1" dirty="0">
                <a:latin typeface="メイリオ" pitchFamily="50" charset="-128"/>
                <a:ea typeface="メイリオ" pitchFamily="50" charset="-128"/>
                <a:cs typeface="メイリオ" pitchFamily="50" charset="-128"/>
              </a:rPr>
              <a:t>要件の確認や事業場の実態把握</a:t>
            </a:r>
          </a:p>
        </p:txBody>
      </p:sp>
    </p:spTree>
    <p:extLst>
      <p:ext uri="{BB962C8B-B14F-4D97-AF65-F5344CB8AC3E}">
        <p14:creationId xmlns:p14="http://schemas.microsoft.com/office/powerpoint/2010/main" val="3773459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82" y="558007"/>
            <a:ext cx="43053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907" y="3714095"/>
            <a:ext cx="42862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82" y="6822703"/>
            <a:ext cx="42291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44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170" y="558007"/>
            <a:ext cx="5219700" cy="742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111" y="8190855"/>
            <a:ext cx="44767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36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336675"/>
            <a:ext cx="5210175" cy="765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0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403350"/>
            <a:ext cx="5124450" cy="752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39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31950"/>
            <a:ext cx="5372100" cy="706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4262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2226</TotalTime>
  <Words>1319</Words>
  <Application>Microsoft Office PowerPoint</Application>
  <PresentationFormat>ユーザー設定</PresentationFormat>
  <Paragraphs>203</Paragraphs>
  <Slides>12</Slides>
  <Notes>1</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kk</dc:creator>
  <cp:lastModifiedBy>菊地　久人</cp:lastModifiedBy>
  <cp:revision>280</cp:revision>
  <cp:lastPrinted>2014-11-13T00:47:27Z</cp:lastPrinted>
  <dcterms:created xsi:type="dcterms:W3CDTF">2013-06-18T05:29:07Z</dcterms:created>
  <dcterms:modified xsi:type="dcterms:W3CDTF">2014-11-13T00:49:58Z</dcterms:modified>
</cp:coreProperties>
</file>